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44" r:id="rId2"/>
    <p:sldMasterId id="2147483768" r:id="rId3"/>
  </p:sldMasterIdLst>
  <p:sldIdLst>
    <p:sldId id="256" r:id="rId4"/>
    <p:sldId id="267" r:id="rId5"/>
    <p:sldId id="284" r:id="rId6"/>
    <p:sldId id="283" r:id="rId7"/>
    <p:sldId id="280" r:id="rId8"/>
    <p:sldId id="285" r:id="rId9"/>
    <p:sldId id="261" r:id="rId10"/>
    <p:sldId id="286" r:id="rId11"/>
    <p:sldId id="287" r:id="rId12"/>
    <p:sldId id="288" r:id="rId13"/>
    <p:sldId id="289" r:id="rId14"/>
    <p:sldId id="281" r:id="rId15"/>
    <p:sldId id="347" r:id="rId16"/>
    <p:sldId id="346" r:id="rId17"/>
    <p:sldId id="34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52D34F9-C8A9-447E-8B36-62A0762D3D24}">
          <p14:sldIdLst>
            <p14:sldId id="256"/>
          </p14:sldIdLst>
        </p14:section>
        <p14:section name="Раздел без заголовка" id="{ECA7315E-4060-4344-8F27-F3E7E171209B}">
          <p14:sldIdLst>
            <p14:sldId id="267"/>
            <p14:sldId id="284"/>
            <p14:sldId id="283"/>
            <p14:sldId id="280"/>
            <p14:sldId id="285"/>
            <p14:sldId id="261"/>
            <p14:sldId id="286"/>
            <p14:sldId id="287"/>
            <p14:sldId id="288"/>
            <p14:sldId id="289"/>
            <p14:sldId id="281"/>
            <p14:sldId id="347"/>
            <p14:sldId id="346"/>
            <p14:sldId id="34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EAFF"/>
    <a:srgbClr val="97D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5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44.wmf"/><Relationship Id="rId5" Type="http://schemas.openxmlformats.org/officeDocument/2006/relationships/image" Target="../media/image49.wmf"/><Relationship Id="rId4" Type="http://schemas.openxmlformats.org/officeDocument/2006/relationships/image" Target="../media/image45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462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9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805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35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505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2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702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375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274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316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03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05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7645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841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067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0476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1474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431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0469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3463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8158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816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2284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9598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45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3711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44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57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01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66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47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733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968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8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28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24AAD9C-813F-49EB-9339-DB813B69F5CC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10A5505-9986-465A-B37D-0F6336FF942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685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.jp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34.wmf"/><Relationship Id="rId3" Type="http://schemas.openxmlformats.org/officeDocument/2006/relationships/image" Target="../media/image2.jpg"/><Relationship Id="rId7" Type="http://schemas.openxmlformats.org/officeDocument/2006/relationships/image" Target="../media/image36.png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5.png"/><Relationship Id="rId11" Type="http://schemas.openxmlformats.org/officeDocument/2006/relationships/image" Target="../media/image33.wmf"/><Relationship Id="rId5" Type="http://schemas.openxmlformats.org/officeDocument/2006/relationships/image" Target="../media/image32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38.png"/><Relationship Id="rId1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44.wmf"/><Relationship Id="rId3" Type="http://schemas.openxmlformats.org/officeDocument/2006/relationships/image" Target="../media/image2.jpg"/><Relationship Id="rId7" Type="http://schemas.openxmlformats.org/officeDocument/2006/relationships/image" Target="../media/image41.wmf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5" Type="http://schemas.openxmlformats.org/officeDocument/2006/relationships/image" Target="../media/image45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42.wmf"/><Relationship Id="rId14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49.wmf"/><Relationship Id="rId3" Type="http://schemas.openxmlformats.org/officeDocument/2006/relationships/image" Target="../media/image2.jpg"/><Relationship Id="rId7" Type="http://schemas.openxmlformats.org/officeDocument/2006/relationships/image" Target="../media/image47.wmf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45.wmf"/><Relationship Id="rId5" Type="http://schemas.openxmlformats.org/officeDocument/2006/relationships/image" Target="../media/image46.wmf"/><Relationship Id="rId15" Type="http://schemas.openxmlformats.org/officeDocument/2006/relationships/image" Target="../media/image44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48.wmf"/><Relationship Id="rId14" Type="http://schemas.openxmlformats.org/officeDocument/2006/relationships/oleObject" Target="../embeddings/oleObject2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54.wmf"/><Relationship Id="rId18" Type="http://schemas.openxmlformats.org/officeDocument/2006/relationships/oleObject" Target="../embeddings/oleObject35.bin"/><Relationship Id="rId3" Type="http://schemas.openxmlformats.org/officeDocument/2006/relationships/image" Target="../media/image2.jpg"/><Relationship Id="rId7" Type="http://schemas.openxmlformats.org/officeDocument/2006/relationships/image" Target="../media/image51.wmf"/><Relationship Id="rId12" Type="http://schemas.openxmlformats.org/officeDocument/2006/relationships/oleObject" Target="../embeddings/oleObject32.bin"/><Relationship Id="rId17" Type="http://schemas.openxmlformats.org/officeDocument/2006/relationships/image" Target="../media/image56.wmf"/><Relationship Id="rId2" Type="http://schemas.openxmlformats.org/officeDocument/2006/relationships/slideLayout" Target="../slideLayouts/slideLayout29.xml"/><Relationship Id="rId16" Type="http://schemas.openxmlformats.org/officeDocument/2006/relationships/oleObject" Target="../embeddings/oleObject34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53.wmf"/><Relationship Id="rId5" Type="http://schemas.openxmlformats.org/officeDocument/2006/relationships/image" Target="../media/image50.wmf"/><Relationship Id="rId15" Type="http://schemas.openxmlformats.org/officeDocument/2006/relationships/image" Target="../media/image55.wmf"/><Relationship Id="rId10" Type="http://schemas.openxmlformats.org/officeDocument/2006/relationships/oleObject" Target="../embeddings/oleObject31.bin"/><Relationship Id="rId19" Type="http://schemas.openxmlformats.org/officeDocument/2006/relationships/image" Target="../media/image57.wmf"/><Relationship Id="rId4" Type="http://schemas.openxmlformats.org/officeDocument/2006/relationships/oleObject" Target="../embeddings/oleObject28.bin"/><Relationship Id="rId9" Type="http://schemas.openxmlformats.org/officeDocument/2006/relationships/image" Target="../media/image52.wmf"/><Relationship Id="rId14" Type="http://schemas.openxmlformats.org/officeDocument/2006/relationships/oleObject" Target="../embeddings/oleObject33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62.wmf"/><Relationship Id="rId3" Type="http://schemas.openxmlformats.org/officeDocument/2006/relationships/image" Target="../media/image2.jpg"/><Relationship Id="rId7" Type="http://schemas.openxmlformats.org/officeDocument/2006/relationships/image" Target="../media/image59.wmf"/><Relationship Id="rId12" Type="http://schemas.openxmlformats.org/officeDocument/2006/relationships/oleObject" Target="../embeddings/oleObject4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61.wmf"/><Relationship Id="rId5" Type="http://schemas.openxmlformats.org/officeDocument/2006/relationships/image" Target="../media/image58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60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.jp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2.jpg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9.png"/><Relationship Id="rId7" Type="http://schemas.openxmlformats.org/officeDocument/2006/relationships/image" Target="../media/image2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8.png"/><Relationship Id="rId4" Type="http://schemas.openxmlformats.org/officeDocument/2006/relationships/image" Target="../media/image20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2544416" y="1769164"/>
            <a:ext cx="7378148" cy="337930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Лекция 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Уравнения параболического типа и модели теплопереноса</a:t>
            </a:r>
          </a:p>
        </p:txBody>
      </p:sp>
    </p:spTree>
    <p:extLst>
      <p:ext uri="{BB962C8B-B14F-4D97-AF65-F5344CB8AC3E}">
        <p14:creationId xmlns:p14="http://schemas.microsoft.com/office/powerpoint/2010/main" val="562457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2782955" y="318051"/>
            <a:ext cx="7378148" cy="12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 теплопроводности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4ECA7D86-3514-4E22-8AC1-10AE4E5F589A}"/>
                  </a:ext>
                </a:extLst>
              </p:cNvPr>
              <p:cNvSpPr/>
              <p:nvPr/>
            </p:nvSpPr>
            <p:spPr>
              <a:xfrm>
                <a:off x="3853068" y="1472315"/>
                <a:ext cx="5237921" cy="89833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l-GR" sz="280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rPr>
                      <m:t>ρ</m:t>
                    </m:r>
                    <m:r>
                      <m:rPr>
                        <m:nor/>
                      </m:rPr>
                      <a:rPr lang="el-GR" sz="280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rPr>
                      <m:t>∙</m:t>
                    </m:r>
                    <m:f>
                      <m:fPr>
                        <m:ctrlPr>
                          <a:rPr lang="el-GR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l-GR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ru-RU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div</m:t>
                    </m:r>
                    <m:d>
                      <m:dPr>
                        <m:ctrlPr>
                          <a:rPr lang="en-U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  <m:r>
                          <a:rPr lang="en-U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</m:d>
                    <m:r>
                      <a:rPr lang="ru-RU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r>
                      <a:rPr lang="en-US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=</a:t>
                </a:r>
                <a:r>
                  <a:rPr lang="en-US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0</a:t>
                </a:r>
                <a:endParaRPr lang="ru-RU" sz="28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4ECA7D86-3514-4E22-8AC1-10AE4E5F58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3068" y="1472315"/>
                <a:ext cx="5237921" cy="8983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E3FD407-9605-4843-8F2C-22C9D333CE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852488"/>
              </p:ext>
            </p:extLst>
          </p:nvPr>
        </p:nvGraphicFramePr>
        <p:xfrm>
          <a:off x="2564642" y="2891631"/>
          <a:ext cx="8070850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Equation" r:id="rId5" imgW="3441600" imgH="457200" progId="Equation.DSMT4">
                  <p:embed/>
                </p:oleObj>
              </mc:Choice>
              <mc:Fallback>
                <p:oleObj name="Equation" r:id="rId5" imgW="3441600" imgH="457200" progId="Equation.DSMT4">
                  <p:embed/>
                  <p:pic>
                    <p:nvPicPr>
                      <p:cNvPr id="9" name="Объект 8">
                        <a:extLst>
                          <a:ext uri="{FF2B5EF4-FFF2-40B4-BE49-F238E27FC236}">
                            <a16:creationId xmlns:a16="http://schemas.microsoft.com/office/drawing/2014/main" id="{0AD83EC5-137E-4B3E-9EDD-569154AF2E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64642" y="2891631"/>
                        <a:ext cx="8070850" cy="10747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5FE28B00-D618-49AD-8241-48DD4DE3FE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355540"/>
              </p:ext>
            </p:extLst>
          </p:nvPr>
        </p:nvGraphicFramePr>
        <p:xfrm>
          <a:off x="2564642" y="4262024"/>
          <a:ext cx="1816100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name="Equation" r:id="rId7" imgW="774360" imgH="419040" progId="Equation.DSMT4">
                  <p:embed/>
                </p:oleObj>
              </mc:Choice>
              <mc:Fallback>
                <p:oleObj name="Equation" r:id="rId7" imgW="774360" imgH="419040" progId="Equation.DSMT4">
                  <p:embed/>
                  <p:pic>
                    <p:nvPicPr>
                      <p:cNvPr id="13" name="Объект 12">
                        <a:extLst>
                          <a:ext uri="{FF2B5EF4-FFF2-40B4-BE49-F238E27FC236}">
                            <a16:creationId xmlns:a16="http://schemas.microsoft.com/office/drawing/2014/main" id="{48CB637D-5285-4B6B-9862-A0F8396CDD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64642" y="4262024"/>
                        <a:ext cx="1816100" cy="9858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C6F766B-3427-421A-B9B2-5391095EDFA0}"/>
              </a:ext>
            </a:extLst>
          </p:cNvPr>
          <p:cNvSpPr/>
          <p:nvPr/>
        </p:nvSpPr>
        <p:spPr>
          <a:xfrm>
            <a:off x="4380743" y="4364386"/>
            <a:ext cx="5926136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температуропроводности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522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2854186" y="134693"/>
            <a:ext cx="7378148" cy="12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о переносе тепла в</a:t>
            </a:r>
            <a:r>
              <a:rPr lang="en-US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тонком однородном проводе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E3FD407-9605-4843-8F2C-22C9D333CE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6084733"/>
              </p:ext>
            </p:extLst>
          </p:nvPr>
        </p:nvGraphicFramePr>
        <p:xfrm>
          <a:off x="4426223" y="1444940"/>
          <a:ext cx="4272048" cy="1140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4" name="Equation" r:id="rId4" imgW="1574640" imgH="419040" progId="Equation.DSMT4">
                  <p:embed/>
                </p:oleObj>
              </mc:Choice>
              <mc:Fallback>
                <p:oleObj name="Equation" r:id="rId4" imgW="1574640" imgH="419040" progId="Equation.DSMT4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7E3FD407-9605-4843-8F2C-22C9D333CE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6223" y="1444940"/>
                        <a:ext cx="4272048" cy="114007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Цилиндр 1">
            <a:extLst>
              <a:ext uri="{FF2B5EF4-FFF2-40B4-BE49-F238E27FC236}">
                <a16:creationId xmlns:a16="http://schemas.microsoft.com/office/drawing/2014/main" id="{CC29226C-1103-4BED-9FA6-74BD06527C36}"/>
              </a:ext>
            </a:extLst>
          </p:cNvPr>
          <p:cNvSpPr/>
          <p:nvPr/>
        </p:nvSpPr>
        <p:spPr>
          <a:xfrm rot="5400000">
            <a:off x="6370220" y="1457779"/>
            <a:ext cx="346081" cy="5883965"/>
          </a:xfrm>
          <a:prstGeom prst="can">
            <a:avLst>
              <a:gd name="adj" fmla="val 47667"/>
            </a:avLst>
          </a:prstGeom>
          <a:gradFill>
            <a:gsLst>
              <a:gs pos="100000">
                <a:srgbClr val="FFC000"/>
              </a:gs>
              <a:gs pos="3000">
                <a:srgbClr val="00B0F0"/>
              </a:gs>
            </a:gsLst>
            <a:lin ang="5400000" scaled="1"/>
          </a:gra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019821-22E9-4D51-A93E-7557E7C239EB}"/>
                  </a:ext>
                </a:extLst>
              </p:cNvPr>
              <p:cNvSpPr txBox="1"/>
              <p:nvPr/>
            </p:nvSpPr>
            <p:spPr>
              <a:xfrm flipH="1">
                <a:off x="3364392" y="4857951"/>
                <a:ext cx="3107636" cy="49244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019821-22E9-4D51-A93E-7557E7C239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364392" y="4857951"/>
                <a:ext cx="3107636" cy="4924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EE1DEC3-AE47-4269-B808-E3952E2C880A}"/>
                  </a:ext>
                </a:extLst>
              </p:cNvPr>
              <p:cNvSpPr txBox="1"/>
              <p:nvPr/>
            </p:nvSpPr>
            <p:spPr>
              <a:xfrm flipH="1">
                <a:off x="4497454" y="2870159"/>
                <a:ext cx="4091611" cy="492443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00206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3200" b="0" i="1" smtClean="0">
                        <a:latin typeface="Cambria Math" panose="02040503050406030204" pitchFamily="18" charset="0"/>
                      </a:rPr>
                      <m:t>τ</m:t>
                    </m:r>
                  </m:oMath>
                </a14:m>
                <a:r>
                  <a:rPr lang="en-US" sz="3200" dirty="0">
                    <a:latin typeface="Georgia" panose="02040502050405020303" pitchFamily="18" charset="0"/>
                  </a:rPr>
                  <a:t>(x)       </a:t>
                </a:r>
                <a:endParaRPr lang="ru-RU" sz="3200" dirty="0"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EE1DEC3-AE47-4269-B808-E3952E2C88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497454" y="2870159"/>
                <a:ext cx="4091611" cy="492443"/>
              </a:xfrm>
              <a:prstGeom prst="rect">
                <a:avLst/>
              </a:prstGeom>
              <a:blipFill>
                <a:blip r:embed="rId7"/>
                <a:stretch>
                  <a:fillRect t="-21176" r="-4296" b="-44706"/>
                </a:stretch>
              </a:blipFill>
              <a:ln w="25400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D29A0EB-FC9A-44B4-9128-A079C76FE050}"/>
                  </a:ext>
                </a:extLst>
              </p:cNvPr>
              <p:cNvSpPr txBox="1"/>
              <p:nvPr/>
            </p:nvSpPr>
            <p:spPr>
              <a:xfrm flipH="1">
                <a:off x="2381872" y="4797657"/>
                <a:ext cx="324885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D29A0EB-FC9A-44B4-9128-A079C76FE0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381872" y="4797657"/>
                <a:ext cx="324885" cy="492443"/>
              </a:xfrm>
              <a:prstGeom prst="rect">
                <a:avLst/>
              </a:prstGeom>
              <a:blipFill>
                <a:blip r:embed="rId8"/>
                <a:stretch>
                  <a:fillRect r="-452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EEB8811-E618-493F-8ED8-E78D190EBF69}"/>
                  </a:ext>
                </a:extLst>
              </p:cNvPr>
              <p:cNvSpPr txBox="1"/>
              <p:nvPr/>
            </p:nvSpPr>
            <p:spPr>
              <a:xfrm flipH="1">
                <a:off x="2381872" y="5834639"/>
                <a:ext cx="324885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EEB8811-E618-493F-8ED8-E78D190EBF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381872" y="5834639"/>
                <a:ext cx="324885" cy="492443"/>
              </a:xfrm>
              <a:prstGeom prst="rect">
                <a:avLst/>
              </a:prstGeom>
              <a:blipFill>
                <a:blip r:embed="rId9"/>
                <a:stretch>
                  <a:fillRect r="-924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Объект 13">
            <a:extLst>
              <a:ext uri="{FF2B5EF4-FFF2-40B4-BE49-F238E27FC236}">
                <a16:creationId xmlns:a16="http://schemas.microsoft.com/office/drawing/2014/main" id="{84BC42D1-27F1-4AEF-8E16-9335B82E7A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724681"/>
              </p:ext>
            </p:extLst>
          </p:nvPr>
        </p:nvGraphicFramePr>
        <p:xfrm>
          <a:off x="3533116" y="5638975"/>
          <a:ext cx="2770188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5" name="Equation" r:id="rId10" imgW="1180800" imgH="444240" progId="Equation.DSMT4">
                  <p:embed/>
                </p:oleObj>
              </mc:Choice>
              <mc:Fallback>
                <p:oleObj name="Equation" r:id="rId10" imgW="1180800" imgH="444240" progId="Equation.DSMT4">
                  <p:embed/>
                  <p:pic>
                    <p:nvPicPr>
                      <p:cNvPr id="11" name="Объект 10">
                        <a:extLst>
                          <a:ext uri="{FF2B5EF4-FFF2-40B4-BE49-F238E27FC236}">
                            <a16:creationId xmlns:a16="http://schemas.microsoft.com/office/drawing/2014/main" id="{A6468FAA-D069-4A78-B67F-24326311AC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33116" y="5638975"/>
                        <a:ext cx="2770188" cy="10445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38991BAC-24B4-46DF-A311-74E072325B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734641"/>
              </p:ext>
            </p:extLst>
          </p:nvPr>
        </p:nvGraphicFramePr>
        <p:xfrm>
          <a:off x="8076856" y="5638975"/>
          <a:ext cx="2800350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6" name="Equation" r:id="rId12" imgW="1193760" imgH="444240" progId="Equation.DSMT4">
                  <p:embed/>
                </p:oleObj>
              </mc:Choice>
              <mc:Fallback>
                <p:oleObj name="Equation" r:id="rId12" imgW="1193760" imgH="444240" progId="Equation.DSMT4">
                  <p:embed/>
                  <p:pic>
                    <p:nvPicPr>
                      <p:cNvPr id="14" name="Объект 13">
                        <a:extLst>
                          <a:ext uri="{FF2B5EF4-FFF2-40B4-BE49-F238E27FC236}">
                            <a16:creationId xmlns:a16="http://schemas.microsoft.com/office/drawing/2014/main" id="{84BC42D1-27F1-4AEF-8E16-9335B82E7A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076856" y="5638975"/>
                        <a:ext cx="2800350" cy="10445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002E3BE-039E-4CEC-8433-5D185653AA0D}"/>
                  </a:ext>
                </a:extLst>
              </p:cNvPr>
              <p:cNvSpPr txBox="1"/>
              <p:nvPr/>
            </p:nvSpPr>
            <p:spPr>
              <a:xfrm flipH="1">
                <a:off x="7923213" y="4857951"/>
                <a:ext cx="3107636" cy="49244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002E3BE-039E-4CEC-8433-5D185653A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923213" y="4857951"/>
                <a:ext cx="3107636" cy="49244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AA7C96CE-BA28-4AC2-B773-8F1A65AB5FDF}"/>
              </a:ext>
            </a:extLst>
          </p:cNvPr>
          <p:cNvCxnSpPr/>
          <p:nvPr/>
        </p:nvCxnSpPr>
        <p:spPr>
          <a:xfrm>
            <a:off x="3661677" y="4055166"/>
            <a:ext cx="5801139" cy="0"/>
          </a:xfrm>
          <a:prstGeom prst="straightConnector1">
            <a:avLst/>
          </a:prstGeom>
          <a:ln w="2222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DA757632-74C8-4F49-A46F-F8ECF41F9699}"/>
              </a:ext>
            </a:extLst>
          </p:cNvPr>
          <p:cNvSpPr/>
          <p:nvPr/>
        </p:nvSpPr>
        <p:spPr>
          <a:xfrm>
            <a:off x="3533116" y="3459905"/>
            <a:ext cx="562453" cy="509484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Georgia" panose="02040502050405020303" pitchFamily="18" charset="0"/>
              </a:rPr>
              <a:t>0</a:t>
            </a:r>
            <a:endParaRPr lang="ru-RU" sz="28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7DC7E81-E16D-43B7-A240-EC58E7ED3D6A}"/>
              </a:ext>
            </a:extLst>
          </p:cNvPr>
          <p:cNvSpPr/>
          <p:nvPr/>
        </p:nvSpPr>
        <p:spPr>
          <a:xfrm>
            <a:off x="9072525" y="3435232"/>
            <a:ext cx="562453" cy="5094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Georgia" panose="02040502050405020303" pitchFamily="18" charset="0"/>
              </a:rPr>
              <a:t>a</a:t>
            </a:r>
            <a:endParaRPr lang="ru-RU" sz="28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820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1530626" y="0"/>
            <a:ext cx="9720470" cy="12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Приведение к однородным краевым условиям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E33567B3-8A3F-4B79-A0D8-F9066730BA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136600"/>
              </p:ext>
            </p:extLst>
          </p:nvPr>
        </p:nvGraphicFramePr>
        <p:xfrm>
          <a:off x="4254085" y="1237042"/>
          <a:ext cx="4273550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4" name="Equation" r:id="rId4" imgW="1574640" imgH="419040" progId="Equation.DSMT4">
                  <p:embed/>
                </p:oleObj>
              </mc:Choice>
              <mc:Fallback>
                <p:oleObj name="Equation" r:id="rId4" imgW="1574640" imgH="419040" progId="Equation.DSMT4">
                  <p:embed/>
                  <p:pic>
                    <p:nvPicPr>
                      <p:cNvPr id="15" name="Объект 14">
                        <a:extLst>
                          <a:ext uri="{FF2B5EF4-FFF2-40B4-BE49-F238E27FC236}">
                            <a16:creationId xmlns:a16="http://schemas.microsoft.com/office/drawing/2014/main" id="{D5E168CC-8A26-4369-8B63-8FF3ED9ABA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54085" y="1237042"/>
                        <a:ext cx="4273550" cy="11414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953AFD43-3DBB-42D6-B906-D2266D049508}"/>
              </a:ext>
            </a:extLst>
          </p:cNvPr>
          <p:cNvGrpSpPr/>
          <p:nvPr/>
        </p:nvGrpSpPr>
        <p:grpSpPr>
          <a:xfrm>
            <a:off x="3825839" y="2530013"/>
            <a:ext cx="5130041" cy="823866"/>
            <a:chOff x="4020239" y="2004623"/>
            <a:chExt cx="4824584" cy="742980"/>
          </a:xfrm>
          <a:solidFill>
            <a:schemeClr val="bg1"/>
          </a:solidFill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800A4953-32A8-4DEE-A634-4EEF5F2F4D4F}"/>
                </a:ext>
              </a:extLst>
            </p:cNvPr>
            <p:cNvSpPr/>
            <p:nvPr/>
          </p:nvSpPr>
          <p:spPr>
            <a:xfrm>
              <a:off x="4020239" y="2004623"/>
              <a:ext cx="4824584" cy="742980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7" name="Объект 6">
              <a:extLst>
                <a:ext uri="{FF2B5EF4-FFF2-40B4-BE49-F238E27FC236}">
                  <a16:creationId xmlns:a16="http://schemas.microsoft.com/office/drawing/2014/main" id="{0F9D9A6D-069A-4194-B745-6FFE970CE08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882774"/>
                </p:ext>
              </p:extLst>
            </p:nvPr>
          </p:nvGraphicFramePr>
          <p:xfrm>
            <a:off x="4150098" y="2151346"/>
            <a:ext cx="4619267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5" name="Equation" r:id="rId6" imgW="2095200" imgH="203040" progId="Equation.DSMT4">
                    <p:embed/>
                  </p:oleObj>
                </mc:Choice>
                <mc:Fallback>
                  <p:oleObj name="Equation" r:id="rId6" imgW="2095200" imgH="203040" progId="Equation.DSMT4">
                    <p:embed/>
                    <p:pic>
                      <p:nvPicPr>
                        <p:cNvPr id="10" name="Объект 9">
                          <a:extLst>
                            <a:ext uri="{FF2B5EF4-FFF2-40B4-BE49-F238E27FC236}">
                              <a16:creationId xmlns:a16="http://schemas.microsoft.com/office/drawing/2014/main" id="{B51456FF-2AE2-414C-A9E9-5342C8715C3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150098" y="2151346"/>
                          <a:ext cx="4619267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8D94E5E1-8285-4EB3-95F4-12D9E89AFC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645276"/>
              </p:ext>
            </p:extLst>
          </p:nvPr>
        </p:nvGraphicFramePr>
        <p:xfrm>
          <a:off x="3439284" y="3492788"/>
          <a:ext cx="6134100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6" name="Equation" r:id="rId8" imgW="2260440" imgH="419040" progId="Equation.DSMT4">
                  <p:embed/>
                </p:oleObj>
              </mc:Choice>
              <mc:Fallback>
                <p:oleObj name="Equation" r:id="rId8" imgW="2260440" imgH="419040" progId="Equation.DSMT4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E33567B3-8A3F-4B79-A0D8-F9066730BA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439284" y="3492788"/>
                        <a:ext cx="6134100" cy="11414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1660D7F1-E6E3-4BA0-8D32-9FDE0650F15D}"/>
              </a:ext>
            </a:extLst>
          </p:cNvPr>
          <p:cNvGrpSpPr/>
          <p:nvPr/>
        </p:nvGrpSpPr>
        <p:grpSpPr>
          <a:xfrm>
            <a:off x="2547109" y="4813400"/>
            <a:ext cx="7918450" cy="823866"/>
            <a:chOff x="2736281" y="2005711"/>
            <a:chExt cx="7446963" cy="742980"/>
          </a:xfrm>
          <a:solidFill>
            <a:schemeClr val="bg1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61B3304-FF91-4C2A-A5B8-500F9B0B9673}"/>
                </a:ext>
              </a:extLst>
            </p:cNvPr>
            <p:cNvSpPr/>
            <p:nvPr/>
          </p:nvSpPr>
          <p:spPr>
            <a:xfrm>
              <a:off x="2776591" y="2005711"/>
              <a:ext cx="7366343" cy="742980"/>
            </a:xfrm>
            <a:prstGeom prst="rect">
              <a:avLst/>
            </a:prstGeom>
            <a:grp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11" name="Объект 10">
              <a:extLst>
                <a:ext uri="{FF2B5EF4-FFF2-40B4-BE49-F238E27FC236}">
                  <a16:creationId xmlns:a16="http://schemas.microsoft.com/office/drawing/2014/main" id="{B66FBAF2-D8B2-44B8-B224-F22AF8B82BE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1026805"/>
                </p:ext>
              </p:extLst>
            </p:nvPr>
          </p:nvGraphicFramePr>
          <p:xfrm>
            <a:off x="2736281" y="2124517"/>
            <a:ext cx="7446963" cy="505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7" name="Equation" r:id="rId10" imgW="3377880" imgH="228600" progId="Equation.DSMT4">
                    <p:embed/>
                  </p:oleObj>
                </mc:Choice>
                <mc:Fallback>
                  <p:oleObj name="Equation" r:id="rId10" imgW="3377880" imgH="228600" progId="Equation.DSMT4">
                    <p:embed/>
                    <p:pic>
                      <p:nvPicPr>
                        <p:cNvPr id="7" name="Объект 6">
                          <a:extLst>
                            <a:ext uri="{FF2B5EF4-FFF2-40B4-BE49-F238E27FC236}">
                              <a16:creationId xmlns:a16="http://schemas.microsoft.com/office/drawing/2014/main" id="{0F9D9A6D-069A-4194-B745-6FFE970CE08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736281" y="2124517"/>
                          <a:ext cx="7446963" cy="50536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C8299A4F-01FF-4886-8B15-8C05EE502539}"/>
              </a:ext>
            </a:extLst>
          </p:cNvPr>
          <p:cNvGrpSpPr/>
          <p:nvPr/>
        </p:nvGrpSpPr>
        <p:grpSpPr>
          <a:xfrm>
            <a:off x="1155915" y="5816467"/>
            <a:ext cx="6361045" cy="823866"/>
            <a:chOff x="3486531" y="2005711"/>
            <a:chExt cx="5982290" cy="742980"/>
          </a:xfrm>
          <a:solidFill>
            <a:schemeClr val="bg1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FDC4E2D1-F046-4971-9CF4-9FA66DFF1AF5}"/>
                </a:ext>
              </a:extLst>
            </p:cNvPr>
            <p:cNvSpPr/>
            <p:nvPr/>
          </p:nvSpPr>
          <p:spPr>
            <a:xfrm>
              <a:off x="3486531" y="2005711"/>
              <a:ext cx="5982290" cy="742980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14" name="Объект 13">
              <a:extLst>
                <a:ext uri="{FF2B5EF4-FFF2-40B4-BE49-F238E27FC236}">
                  <a16:creationId xmlns:a16="http://schemas.microsoft.com/office/drawing/2014/main" id="{5EA94B39-9CA1-483B-BB3B-54EE195FBF4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2709893"/>
                </p:ext>
              </p:extLst>
            </p:nvPr>
          </p:nvGraphicFramePr>
          <p:xfrm>
            <a:off x="3618498" y="2096606"/>
            <a:ext cx="5682266" cy="561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8" name="Equation" r:id="rId12" imgW="2577960" imgH="253800" progId="Equation.DSMT4">
                    <p:embed/>
                  </p:oleObj>
                </mc:Choice>
                <mc:Fallback>
                  <p:oleObj name="Equation" r:id="rId12" imgW="2577960" imgH="253800" progId="Equation.DSMT4">
                    <p:embed/>
                    <p:pic>
                      <p:nvPicPr>
                        <p:cNvPr id="11" name="Объект 10">
                          <a:extLst>
                            <a:ext uri="{FF2B5EF4-FFF2-40B4-BE49-F238E27FC236}">
                              <a16:creationId xmlns:a16="http://schemas.microsoft.com/office/drawing/2014/main" id="{B66FBAF2-D8B2-44B8-B224-F22AF8B82BE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618498" y="2096606"/>
                          <a:ext cx="5682266" cy="56120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E2224694-6B32-46B3-80FC-1A16F6DC57A3}"/>
              </a:ext>
            </a:extLst>
          </p:cNvPr>
          <p:cNvGrpSpPr/>
          <p:nvPr/>
        </p:nvGrpSpPr>
        <p:grpSpPr>
          <a:xfrm>
            <a:off x="7194170" y="5816467"/>
            <a:ext cx="4509812" cy="823866"/>
            <a:chOff x="7803538" y="4740097"/>
            <a:chExt cx="3835454" cy="742980"/>
          </a:xfrm>
          <a:solidFill>
            <a:schemeClr val="bg1"/>
          </a:solidFill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2BCBC9C0-9555-4D76-B26B-B1550C349D52}"/>
                </a:ext>
              </a:extLst>
            </p:cNvPr>
            <p:cNvSpPr/>
            <p:nvPr/>
          </p:nvSpPr>
          <p:spPr>
            <a:xfrm>
              <a:off x="7882147" y="4740097"/>
              <a:ext cx="3467858" cy="742980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17" name="Объект 16">
              <a:extLst>
                <a:ext uri="{FF2B5EF4-FFF2-40B4-BE49-F238E27FC236}">
                  <a16:creationId xmlns:a16="http://schemas.microsoft.com/office/drawing/2014/main" id="{B30A3EEE-AC74-4CAC-80BF-70EB053EDBA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019278"/>
                </p:ext>
              </p:extLst>
            </p:nvPr>
          </p:nvGraphicFramePr>
          <p:xfrm>
            <a:off x="7803538" y="4909516"/>
            <a:ext cx="3835454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9" name="Equation" r:id="rId14" imgW="1739880" imgH="203040" progId="Equation.DSMT4">
                    <p:embed/>
                  </p:oleObj>
                </mc:Choice>
                <mc:Fallback>
                  <p:oleObj name="Equation" r:id="rId14" imgW="1739880" imgH="203040" progId="Equation.DSMT4">
                    <p:embed/>
                    <p:pic>
                      <p:nvPicPr>
                        <p:cNvPr id="7" name="Объект 6">
                          <a:extLst>
                            <a:ext uri="{FF2B5EF4-FFF2-40B4-BE49-F238E27FC236}">
                              <a16:creationId xmlns:a16="http://schemas.microsoft.com/office/drawing/2014/main" id="{0F9D9A6D-069A-4194-B745-6FFE970CE08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7803538" y="4909516"/>
                          <a:ext cx="3835454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79450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1540565" y="69526"/>
            <a:ext cx="9720470" cy="12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Приведение к однородным краевым условиям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E33567B3-8A3F-4B79-A0D8-F9066730BA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567960"/>
              </p:ext>
            </p:extLst>
          </p:nvPr>
        </p:nvGraphicFramePr>
        <p:xfrm>
          <a:off x="4264025" y="1386781"/>
          <a:ext cx="4273550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7" name="Equation" r:id="rId4" imgW="1574640" imgH="419040" progId="Equation.DSMT4">
                  <p:embed/>
                </p:oleObj>
              </mc:Choice>
              <mc:Fallback>
                <p:oleObj name="Equation" r:id="rId4" imgW="1574640" imgH="419040" progId="Equation.DSMT4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E33567B3-8A3F-4B79-A0D8-F9066730BA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64025" y="1386781"/>
                        <a:ext cx="4273550" cy="11414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953AFD43-3DBB-42D6-B906-D2266D049508}"/>
              </a:ext>
            </a:extLst>
          </p:cNvPr>
          <p:cNvGrpSpPr/>
          <p:nvPr/>
        </p:nvGrpSpPr>
        <p:grpSpPr>
          <a:xfrm>
            <a:off x="3921920" y="2689361"/>
            <a:ext cx="5130041" cy="823866"/>
            <a:chOff x="4020239" y="2004623"/>
            <a:chExt cx="4824584" cy="742980"/>
          </a:xfrm>
          <a:solidFill>
            <a:schemeClr val="bg1"/>
          </a:solidFill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800A4953-32A8-4DEE-A634-4EEF5F2F4D4F}"/>
                </a:ext>
              </a:extLst>
            </p:cNvPr>
            <p:cNvSpPr/>
            <p:nvPr/>
          </p:nvSpPr>
          <p:spPr>
            <a:xfrm>
              <a:off x="4020239" y="2004623"/>
              <a:ext cx="4824584" cy="742980"/>
            </a:xfrm>
            <a:prstGeom prst="rect">
              <a:avLst/>
            </a:prstGeom>
            <a:grp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7" name="Объект 6">
              <a:extLst>
                <a:ext uri="{FF2B5EF4-FFF2-40B4-BE49-F238E27FC236}">
                  <a16:creationId xmlns:a16="http://schemas.microsoft.com/office/drawing/2014/main" id="{0F9D9A6D-069A-4194-B745-6FFE970CE08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19213200"/>
                </p:ext>
              </p:extLst>
            </p:nvPr>
          </p:nvGraphicFramePr>
          <p:xfrm>
            <a:off x="4150098" y="2151346"/>
            <a:ext cx="4619267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88" name="Equation" r:id="rId6" imgW="2095200" imgH="203040" progId="Equation.DSMT4">
                    <p:embed/>
                  </p:oleObj>
                </mc:Choice>
                <mc:Fallback>
                  <p:oleObj name="Equation" r:id="rId6" imgW="2095200" imgH="203040" progId="Equation.DSMT4">
                    <p:embed/>
                    <p:pic>
                      <p:nvPicPr>
                        <p:cNvPr id="7" name="Объект 6">
                          <a:extLst>
                            <a:ext uri="{FF2B5EF4-FFF2-40B4-BE49-F238E27FC236}">
                              <a16:creationId xmlns:a16="http://schemas.microsoft.com/office/drawing/2014/main" id="{0F9D9A6D-069A-4194-B745-6FFE970CE08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150098" y="2151346"/>
                          <a:ext cx="4619267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8D94E5E1-8285-4EB3-95F4-12D9E89AFC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806572"/>
              </p:ext>
            </p:extLst>
          </p:nvPr>
        </p:nvGraphicFramePr>
        <p:xfrm>
          <a:off x="3814871" y="3714750"/>
          <a:ext cx="5513388" cy="975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9" name="Equation" r:id="rId8" imgW="2031840" imgH="393480" progId="Equation.DSMT4">
                  <p:embed/>
                </p:oleObj>
              </mc:Choice>
              <mc:Fallback>
                <p:oleObj name="Equation" r:id="rId8" imgW="2031840" imgH="393480" progId="Equation.DSMT4">
                  <p:embed/>
                  <p:pic>
                    <p:nvPicPr>
                      <p:cNvPr id="8" name="Объект 7">
                        <a:extLst>
                          <a:ext uri="{FF2B5EF4-FFF2-40B4-BE49-F238E27FC236}">
                            <a16:creationId xmlns:a16="http://schemas.microsoft.com/office/drawing/2014/main" id="{8D94E5E1-8285-4EB3-95F4-12D9E89AFC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814871" y="3714750"/>
                        <a:ext cx="5513388" cy="97596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4B4CC426-B257-4DDD-95EA-23374B2B778C}"/>
              </a:ext>
            </a:extLst>
          </p:cNvPr>
          <p:cNvGrpSpPr/>
          <p:nvPr/>
        </p:nvGrpSpPr>
        <p:grpSpPr>
          <a:xfrm>
            <a:off x="1977128" y="4904401"/>
            <a:ext cx="4509812" cy="823866"/>
            <a:chOff x="7803538" y="4740097"/>
            <a:chExt cx="3835454" cy="742980"/>
          </a:xfrm>
          <a:solidFill>
            <a:schemeClr val="bg1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EF638DCF-5961-49EF-B8CF-B60B9B4AB1D2}"/>
                </a:ext>
              </a:extLst>
            </p:cNvPr>
            <p:cNvSpPr/>
            <p:nvPr/>
          </p:nvSpPr>
          <p:spPr>
            <a:xfrm>
              <a:off x="7882147" y="4740097"/>
              <a:ext cx="3467858" cy="742980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14" name="Объект 13">
              <a:extLst>
                <a:ext uri="{FF2B5EF4-FFF2-40B4-BE49-F238E27FC236}">
                  <a16:creationId xmlns:a16="http://schemas.microsoft.com/office/drawing/2014/main" id="{3C7D4C3D-CF17-4840-863D-025DA03509F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56101716"/>
                </p:ext>
              </p:extLst>
            </p:nvPr>
          </p:nvGraphicFramePr>
          <p:xfrm>
            <a:off x="7803538" y="4909516"/>
            <a:ext cx="3835454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90" name="Equation" r:id="rId10" imgW="1739880" imgH="203040" progId="Equation.DSMT4">
                    <p:embed/>
                  </p:oleObj>
                </mc:Choice>
                <mc:Fallback>
                  <p:oleObj name="Equation" r:id="rId10" imgW="1739880" imgH="203040" progId="Equation.DSMT4">
                    <p:embed/>
                    <p:pic>
                      <p:nvPicPr>
                        <p:cNvPr id="17" name="Объект 16">
                          <a:extLst>
                            <a:ext uri="{FF2B5EF4-FFF2-40B4-BE49-F238E27FC236}">
                              <a16:creationId xmlns:a16="http://schemas.microsoft.com/office/drawing/2014/main" id="{B30A3EEE-AC74-4CAC-80BF-70EB053EDBA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7803538" y="4909516"/>
                          <a:ext cx="3835454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3173B3AA-BE31-46D3-B4F0-5C23FDF726A6}"/>
              </a:ext>
            </a:extLst>
          </p:cNvPr>
          <p:cNvGrpSpPr/>
          <p:nvPr/>
        </p:nvGrpSpPr>
        <p:grpSpPr>
          <a:xfrm>
            <a:off x="6147142" y="4902440"/>
            <a:ext cx="5299074" cy="823866"/>
            <a:chOff x="7616608" y="4740097"/>
            <a:chExt cx="4506697" cy="742980"/>
          </a:xfrm>
          <a:solidFill>
            <a:schemeClr val="bg1"/>
          </a:solidFill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F7F70AD0-772F-4973-82D5-AA573B708C96}"/>
                </a:ext>
              </a:extLst>
            </p:cNvPr>
            <p:cNvSpPr/>
            <p:nvPr/>
          </p:nvSpPr>
          <p:spPr>
            <a:xfrm>
              <a:off x="7790537" y="4740097"/>
              <a:ext cx="4040496" cy="742980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17" name="Объект 16">
              <a:extLst>
                <a:ext uri="{FF2B5EF4-FFF2-40B4-BE49-F238E27FC236}">
                  <a16:creationId xmlns:a16="http://schemas.microsoft.com/office/drawing/2014/main" id="{84A9D67F-1B4D-454B-822E-A565BB6DA53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6432678"/>
                </p:ext>
              </p:extLst>
            </p:nvPr>
          </p:nvGraphicFramePr>
          <p:xfrm>
            <a:off x="7616608" y="4909516"/>
            <a:ext cx="4506697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91" name="Equation" r:id="rId12" imgW="2044440" imgH="203040" progId="Equation.DSMT4">
                    <p:embed/>
                  </p:oleObj>
                </mc:Choice>
                <mc:Fallback>
                  <p:oleObj name="Equation" r:id="rId12" imgW="2044440" imgH="203040" progId="Equation.DSMT4">
                    <p:embed/>
                    <p:pic>
                      <p:nvPicPr>
                        <p:cNvPr id="14" name="Объект 13">
                          <a:extLst>
                            <a:ext uri="{FF2B5EF4-FFF2-40B4-BE49-F238E27FC236}">
                              <a16:creationId xmlns:a16="http://schemas.microsoft.com/office/drawing/2014/main" id="{3C7D4C3D-CF17-4840-863D-025DA03509F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7616608" y="4909516"/>
                          <a:ext cx="4506697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D47A16A6-DC0D-477E-8751-210F1A8A53A4}"/>
              </a:ext>
            </a:extLst>
          </p:cNvPr>
          <p:cNvGrpSpPr/>
          <p:nvPr/>
        </p:nvGrpSpPr>
        <p:grpSpPr>
          <a:xfrm>
            <a:off x="3391042" y="5890963"/>
            <a:ext cx="6361045" cy="823866"/>
            <a:chOff x="3486531" y="2005711"/>
            <a:chExt cx="5982290" cy="742980"/>
          </a:xfrm>
          <a:solidFill>
            <a:schemeClr val="bg1"/>
          </a:solidFill>
        </p:grpSpPr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9B06803A-4EE6-40B1-B68A-7FF076CD424A}"/>
                </a:ext>
              </a:extLst>
            </p:cNvPr>
            <p:cNvSpPr/>
            <p:nvPr/>
          </p:nvSpPr>
          <p:spPr>
            <a:xfrm>
              <a:off x="3486531" y="2005711"/>
              <a:ext cx="5982290" cy="742980"/>
            </a:xfrm>
            <a:prstGeom prst="rect">
              <a:avLst/>
            </a:prstGeom>
            <a:grp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23" name="Объект 22">
              <a:extLst>
                <a:ext uri="{FF2B5EF4-FFF2-40B4-BE49-F238E27FC236}">
                  <a16:creationId xmlns:a16="http://schemas.microsoft.com/office/drawing/2014/main" id="{066A87C3-84AD-446E-98D3-BB43D67B5AF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84890817"/>
                </p:ext>
              </p:extLst>
            </p:nvPr>
          </p:nvGraphicFramePr>
          <p:xfrm>
            <a:off x="3618498" y="2096606"/>
            <a:ext cx="5682266" cy="561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92" name="Equation" r:id="rId14" imgW="2577960" imgH="253800" progId="Equation.DSMT4">
                    <p:embed/>
                  </p:oleObj>
                </mc:Choice>
                <mc:Fallback>
                  <p:oleObj name="Equation" r:id="rId14" imgW="2577960" imgH="253800" progId="Equation.DSMT4">
                    <p:embed/>
                    <p:pic>
                      <p:nvPicPr>
                        <p:cNvPr id="14" name="Объект 13">
                          <a:extLst>
                            <a:ext uri="{FF2B5EF4-FFF2-40B4-BE49-F238E27FC236}">
                              <a16:creationId xmlns:a16="http://schemas.microsoft.com/office/drawing/2014/main" id="{5EA94B39-9CA1-483B-BB3B-54EE195FBF4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3618498" y="2096606"/>
                          <a:ext cx="5682266" cy="56120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44241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2600832" y="111742"/>
            <a:ext cx="7291962" cy="44298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Разделение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две задачи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B3FA87D-9040-4260-B491-6EA4FCEEE71F}"/>
              </a:ext>
            </a:extLst>
          </p:cNvPr>
          <p:cNvGrpSpPr/>
          <p:nvPr/>
        </p:nvGrpSpPr>
        <p:grpSpPr>
          <a:xfrm>
            <a:off x="4275209" y="2138550"/>
            <a:ext cx="4272048" cy="823866"/>
            <a:chOff x="4528211" y="2005947"/>
            <a:chExt cx="3863821" cy="742980"/>
          </a:xfrm>
          <a:solidFill>
            <a:schemeClr val="bg1"/>
          </a:solidFill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9ED9CBA7-F5FA-4A4F-AB89-D80A27074830}"/>
                </a:ext>
              </a:extLst>
            </p:cNvPr>
            <p:cNvSpPr/>
            <p:nvPr/>
          </p:nvSpPr>
          <p:spPr>
            <a:xfrm>
              <a:off x="4528211" y="2005947"/>
              <a:ext cx="3863821" cy="742980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10" name="Объект 9">
              <a:extLst>
                <a:ext uri="{FF2B5EF4-FFF2-40B4-BE49-F238E27FC236}">
                  <a16:creationId xmlns:a16="http://schemas.microsoft.com/office/drawing/2014/main" id="{B51456FF-2AE2-414C-A9E9-5342C8715C3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8918455"/>
                </p:ext>
              </p:extLst>
            </p:nvPr>
          </p:nvGraphicFramePr>
          <p:xfrm>
            <a:off x="4528211" y="2150787"/>
            <a:ext cx="3863821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67" name="Equation" r:id="rId4" imgW="1752480" imgH="203040" progId="Equation.DSMT4">
                    <p:embed/>
                  </p:oleObj>
                </mc:Choice>
                <mc:Fallback>
                  <p:oleObj name="Equation" r:id="rId4" imgW="1752480" imgH="203040" progId="Equation.DSMT4">
                    <p:embed/>
                    <p:pic>
                      <p:nvPicPr>
                        <p:cNvPr id="10" name="Объект 9">
                          <a:extLst>
                            <a:ext uri="{FF2B5EF4-FFF2-40B4-BE49-F238E27FC236}">
                              <a16:creationId xmlns:a16="http://schemas.microsoft.com/office/drawing/2014/main" id="{B51456FF-2AE2-414C-A9E9-5342C8715C3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528211" y="2150787"/>
                          <a:ext cx="3863821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D5E168CC-8A26-4369-8B63-8FF3ED9ABA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307094"/>
              </p:ext>
            </p:extLst>
          </p:nvPr>
        </p:nvGraphicFramePr>
        <p:xfrm>
          <a:off x="4275209" y="856523"/>
          <a:ext cx="4272048" cy="1140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8" name="Equation" r:id="rId6" imgW="1574640" imgH="419040" progId="Equation.DSMT4">
                  <p:embed/>
                </p:oleObj>
              </mc:Choice>
              <mc:Fallback>
                <p:oleObj name="Equation" r:id="rId6" imgW="1574640" imgH="419040" progId="Equation.DSMT4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7E3FD407-9605-4843-8F2C-22C9D333CE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75209" y="856523"/>
                        <a:ext cx="4272048" cy="114007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>
            <a:extLst>
              <a:ext uri="{FF2B5EF4-FFF2-40B4-BE49-F238E27FC236}">
                <a16:creationId xmlns:a16="http://schemas.microsoft.com/office/drawing/2014/main" id="{B2DFC820-2067-4EB4-8736-63CE4AFCC5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930850"/>
              </p:ext>
            </p:extLst>
          </p:nvPr>
        </p:nvGraphicFramePr>
        <p:xfrm>
          <a:off x="2914721" y="3162300"/>
          <a:ext cx="2720975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9" name="Equation" r:id="rId8" imgW="1002960" imgH="419040" progId="Equation.DSMT4">
                  <p:embed/>
                </p:oleObj>
              </mc:Choice>
              <mc:Fallback>
                <p:oleObj name="Equation" r:id="rId8" imgW="1002960" imgH="419040" progId="Equation.DSMT4">
                  <p:embed/>
                  <p:pic>
                    <p:nvPicPr>
                      <p:cNvPr id="15" name="Объект 14">
                        <a:extLst>
                          <a:ext uri="{FF2B5EF4-FFF2-40B4-BE49-F238E27FC236}">
                            <a16:creationId xmlns:a16="http://schemas.microsoft.com/office/drawing/2014/main" id="{D5E168CC-8A26-4369-8B63-8FF3ED9ABA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14721" y="3162300"/>
                        <a:ext cx="2720975" cy="1139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41275"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>
            <a:extLst>
              <a:ext uri="{FF2B5EF4-FFF2-40B4-BE49-F238E27FC236}">
                <a16:creationId xmlns:a16="http://schemas.microsoft.com/office/drawing/2014/main" id="{03C5C0C3-20F9-4BE9-AE2D-571C2898C7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7806840"/>
              </p:ext>
            </p:extLst>
          </p:nvPr>
        </p:nvGraphicFramePr>
        <p:xfrm>
          <a:off x="6205538" y="3162300"/>
          <a:ext cx="4375150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0" name="Equation" r:id="rId10" imgW="1612800" imgH="419040" progId="Equation.DSMT4">
                  <p:embed/>
                </p:oleObj>
              </mc:Choice>
              <mc:Fallback>
                <p:oleObj name="Equation" r:id="rId10" imgW="1612800" imgH="419040" progId="Equation.DSMT4">
                  <p:embed/>
                  <p:pic>
                    <p:nvPicPr>
                      <p:cNvPr id="15" name="Объект 14">
                        <a:extLst>
                          <a:ext uri="{FF2B5EF4-FFF2-40B4-BE49-F238E27FC236}">
                            <a16:creationId xmlns:a16="http://schemas.microsoft.com/office/drawing/2014/main" id="{D5E168CC-8A26-4369-8B63-8FF3ED9ABA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205538" y="3162300"/>
                        <a:ext cx="4375150" cy="1139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44450">
                        <a:solidFill>
                          <a:srgbClr val="00B05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75C5624B-4BBC-4731-9A72-1FC5809E5816}"/>
              </a:ext>
            </a:extLst>
          </p:cNvPr>
          <p:cNvGrpSpPr/>
          <p:nvPr/>
        </p:nvGrpSpPr>
        <p:grpSpPr>
          <a:xfrm>
            <a:off x="1924600" y="4502009"/>
            <a:ext cx="4476750" cy="823866"/>
            <a:chOff x="7816804" y="4740097"/>
            <a:chExt cx="3807336" cy="742980"/>
          </a:xfrm>
          <a:solidFill>
            <a:schemeClr val="bg1"/>
          </a:solidFill>
        </p:grpSpPr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74AC6FEB-2A98-4EA8-8FC8-0DDC123CBDA7}"/>
                </a:ext>
              </a:extLst>
            </p:cNvPr>
            <p:cNvSpPr/>
            <p:nvPr/>
          </p:nvSpPr>
          <p:spPr>
            <a:xfrm>
              <a:off x="7882147" y="4740097"/>
              <a:ext cx="3467858" cy="742980"/>
            </a:xfrm>
            <a:prstGeom prst="rect">
              <a:avLst/>
            </a:prstGeom>
            <a:grpFill/>
            <a:ln w="412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25" name="Объект 24">
              <a:extLst>
                <a:ext uri="{FF2B5EF4-FFF2-40B4-BE49-F238E27FC236}">
                  <a16:creationId xmlns:a16="http://schemas.microsoft.com/office/drawing/2014/main" id="{4BBEF0DB-FF42-4950-8DAE-C0149135AE2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62386278"/>
                </p:ext>
              </p:extLst>
            </p:nvPr>
          </p:nvGraphicFramePr>
          <p:xfrm>
            <a:off x="7816804" y="4909158"/>
            <a:ext cx="3807336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71" name="Equation" r:id="rId12" imgW="1726920" imgH="203040" progId="Equation.DSMT4">
                    <p:embed/>
                  </p:oleObj>
                </mc:Choice>
                <mc:Fallback>
                  <p:oleObj name="Equation" r:id="rId12" imgW="1726920" imgH="203040" progId="Equation.DSMT4">
                    <p:embed/>
                    <p:pic>
                      <p:nvPicPr>
                        <p:cNvPr id="14" name="Объект 13">
                          <a:extLst>
                            <a:ext uri="{FF2B5EF4-FFF2-40B4-BE49-F238E27FC236}">
                              <a16:creationId xmlns:a16="http://schemas.microsoft.com/office/drawing/2014/main" id="{3C7D4C3D-CF17-4840-863D-025DA03509F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7816804" y="4909158"/>
                          <a:ext cx="3807336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9D03987D-52CD-4253-8E7D-8AC3AD2AB6BB}"/>
              </a:ext>
            </a:extLst>
          </p:cNvPr>
          <p:cNvGrpSpPr/>
          <p:nvPr/>
        </p:nvGrpSpPr>
        <p:grpSpPr>
          <a:xfrm>
            <a:off x="6246813" y="4502009"/>
            <a:ext cx="4535487" cy="823866"/>
            <a:chOff x="7747666" y="4740097"/>
            <a:chExt cx="3946864" cy="742980"/>
          </a:xfrm>
          <a:solidFill>
            <a:schemeClr val="bg1"/>
          </a:solidFill>
        </p:grpSpPr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B60433A1-6271-4E14-8D4B-D9DFA208426F}"/>
                </a:ext>
              </a:extLst>
            </p:cNvPr>
            <p:cNvSpPr/>
            <p:nvPr/>
          </p:nvSpPr>
          <p:spPr>
            <a:xfrm>
              <a:off x="7882147" y="4740097"/>
              <a:ext cx="3636937" cy="742980"/>
            </a:xfrm>
            <a:prstGeom prst="rect">
              <a:avLst/>
            </a:prstGeom>
            <a:grpFill/>
            <a:ln w="444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28" name="Объект 27">
              <a:extLst>
                <a:ext uri="{FF2B5EF4-FFF2-40B4-BE49-F238E27FC236}">
                  <a16:creationId xmlns:a16="http://schemas.microsoft.com/office/drawing/2014/main" id="{26F3C8B4-4403-4376-BF90-82DF61433AB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07674885"/>
                </p:ext>
              </p:extLst>
            </p:nvPr>
          </p:nvGraphicFramePr>
          <p:xfrm>
            <a:off x="7747666" y="4909158"/>
            <a:ext cx="3946864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72" name="Equation" r:id="rId14" imgW="1790640" imgH="203040" progId="Equation.DSMT4">
                    <p:embed/>
                  </p:oleObj>
                </mc:Choice>
                <mc:Fallback>
                  <p:oleObj name="Equation" r:id="rId14" imgW="1790640" imgH="203040" progId="Equation.DSMT4">
                    <p:embed/>
                    <p:pic>
                      <p:nvPicPr>
                        <p:cNvPr id="25" name="Объект 24">
                          <a:extLst>
                            <a:ext uri="{FF2B5EF4-FFF2-40B4-BE49-F238E27FC236}">
                              <a16:creationId xmlns:a16="http://schemas.microsoft.com/office/drawing/2014/main" id="{4BBEF0DB-FF42-4950-8DAE-C0149135AE2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7747666" y="4909158"/>
                          <a:ext cx="3946864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FE3F6357-8918-4DAF-906B-2C637B056B23}"/>
              </a:ext>
            </a:extLst>
          </p:cNvPr>
          <p:cNvGrpSpPr/>
          <p:nvPr/>
        </p:nvGrpSpPr>
        <p:grpSpPr>
          <a:xfrm>
            <a:off x="1625671" y="5617251"/>
            <a:ext cx="5299074" cy="823866"/>
            <a:chOff x="7699370" y="4740097"/>
            <a:chExt cx="4506697" cy="742980"/>
          </a:xfrm>
          <a:solidFill>
            <a:schemeClr val="bg1"/>
          </a:solidFill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3CFBEDF0-35E5-48C6-934E-4841E57FA6F1}"/>
                </a:ext>
              </a:extLst>
            </p:cNvPr>
            <p:cNvSpPr/>
            <p:nvPr/>
          </p:nvSpPr>
          <p:spPr>
            <a:xfrm>
              <a:off x="7790537" y="4740097"/>
              <a:ext cx="4324362" cy="742980"/>
            </a:xfrm>
            <a:prstGeom prst="rect">
              <a:avLst/>
            </a:prstGeom>
            <a:grpFill/>
            <a:ln w="412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31" name="Объект 30">
              <a:extLst>
                <a:ext uri="{FF2B5EF4-FFF2-40B4-BE49-F238E27FC236}">
                  <a16:creationId xmlns:a16="http://schemas.microsoft.com/office/drawing/2014/main" id="{A70585C6-99E3-482F-A84F-6704015EE39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580900"/>
                </p:ext>
              </p:extLst>
            </p:nvPr>
          </p:nvGraphicFramePr>
          <p:xfrm>
            <a:off x="7699370" y="4942526"/>
            <a:ext cx="4506697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73" name="Equation" r:id="rId16" imgW="2044440" imgH="203040" progId="Equation.DSMT4">
                    <p:embed/>
                  </p:oleObj>
                </mc:Choice>
                <mc:Fallback>
                  <p:oleObj name="Equation" r:id="rId16" imgW="2044440" imgH="203040" progId="Equation.DSMT4">
                    <p:embed/>
                    <p:pic>
                      <p:nvPicPr>
                        <p:cNvPr id="17" name="Объект 16">
                          <a:extLst>
                            <a:ext uri="{FF2B5EF4-FFF2-40B4-BE49-F238E27FC236}">
                              <a16:creationId xmlns:a16="http://schemas.microsoft.com/office/drawing/2014/main" id="{84A9D67F-1B4D-454B-822E-A565BB6DA53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7699370" y="4942526"/>
                          <a:ext cx="4506697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4D812F0C-B00B-4DFA-A5DA-9FE73250FED1}"/>
              </a:ext>
            </a:extLst>
          </p:cNvPr>
          <p:cNvGrpSpPr/>
          <p:nvPr/>
        </p:nvGrpSpPr>
        <p:grpSpPr>
          <a:xfrm>
            <a:off x="7438748" y="5617811"/>
            <a:ext cx="2754315" cy="823866"/>
            <a:chOff x="8818715" y="4740097"/>
            <a:chExt cx="2342459" cy="742980"/>
          </a:xfrm>
          <a:solidFill>
            <a:schemeClr val="bg1"/>
          </a:solidFill>
        </p:grpSpPr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474E5E51-E239-46DB-8887-9F1C6819FBE1}"/>
                </a:ext>
              </a:extLst>
            </p:cNvPr>
            <p:cNvSpPr/>
            <p:nvPr/>
          </p:nvSpPr>
          <p:spPr>
            <a:xfrm>
              <a:off x="8818715" y="4740097"/>
              <a:ext cx="2342459" cy="742980"/>
            </a:xfrm>
            <a:prstGeom prst="rect">
              <a:avLst/>
            </a:prstGeom>
            <a:grpFill/>
            <a:ln w="412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34" name="Объект 33">
              <a:extLst>
                <a:ext uri="{FF2B5EF4-FFF2-40B4-BE49-F238E27FC236}">
                  <a16:creationId xmlns:a16="http://schemas.microsoft.com/office/drawing/2014/main" id="{02F15A55-91DB-4668-9748-5D7FBEF14A5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24611219"/>
                </p:ext>
              </p:extLst>
            </p:nvPr>
          </p:nvGraphicFramePr>
          <p:xfrm>
            <a:off x="8818715" y="4942780"/>
            <a:ext cx="2268200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74" name="Equation" r:id="rId18" imgW="1028520" imgH="203040" progId="Equation.DSMT4">
                    <p:embed/>
                  </p:oleObj>
                </mc:Choice>
                <mc:Fallback>
                  <p:oleObj name="Equation" r:id="rId18" imgW="1028520" imgH="203040" progId="Equation.DSMT4">
                    <p:embed/>
                    <p:pic>
                      <p:nvPicPr>
                        <p:cNvPr id="31" name="Объект 30">
                          <a:extLst>
                            <a:ext uri="{FF2B5EF4-FFF2-40B4-BE49-F238E27FC236}">
                              <a16:creationId xmlns:a16="http://schemas.microsoft.com/office/drawing/2014/main" id="{A70585C6-99E3-482F-A84F-6704015EE39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8818715" y="4942780"/>
                          <a:ext cx="2268200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335146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2319177" y="114873"/>
            <a:ext cx="7291962" cy="44298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Разделение переменных</a:t>
            </a: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0B3FA87D-9040-4260-B491-6EA4FCEEE71F}"/>
              </a:ext>
            </a:extLst>
          </p:cNvPr>
          <p:cNvGrpSpPr/>
          <p:nvPr/>
        </p:nvGrpSpPr>
        <p:grpSpPr>
          <a:xfrm>
            <a:off x="3769517" y="2115787"/>
            <a:ext cx="5130041" cy="823866"/>
            <a:chOff x="4087230" y="2005947"/>
            <a:chExt cx="4824584" cy="742980"/>
          </a:xfrm>
          <a:solidFill>
            <a:schemeClr val="bg1"/>
          </a:solidFill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9ED9CBA7-F5FA-4A4F-AB89-D80A27074830}"/>
                </a:ext>
              </a:extLst>
            </p:cNvPr>
            <p:cNvSpPr/>
            <p:nvPr/>
          </p:nvSpPr>
          <p:spPr>
            <a:xfrm>
              <a:off x="4087230" y="2005947"/>
              <a:ext cx="4824584" cy="742980"/>
            </a:xfrm>
            <a:prstGeom prst="rect">
              <a:avLst/>
            </a:prstGeom>
            <a:grp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10" name="Объект 9">
              <a:extLst>
                <a:ext uri="{FF2B5EF4-FFF2-40B4-BE49-F238E27FC236}">
                  <a16:creationId xmlns:a16="http://schemas.microsoft.com/office/drawing/2014/main" id="{B51456FF-2AE2-414C-A9E9-5342C8715C3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8285381"/>
                </p:ext>
              </p:extLst>
            </p:nvPr>
          </p:nvGraphicFramePr>
          <p:xfrm>
            <a:off x="4877568" y="2150787"/>
            <a:ext cx="3163615" cy="4495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04" name="Equation" r:id="rId4" imgW="1434960" imgH="203040" progId="Equation.DSMT4">
                    <p:embed/>
                  </p:oleObj>
                </mc:Choice>
                <mc:Fallback>
                  <p:oleObj name="Equation" r:id="rId4" imgW="1434960" imgH="203040" progId="Equation.DSMT4">
                    <p:embed/>
                    <p:pic>
                      <p:nvPicPr>
                        <p:cNvPr id="10" name="Объект 9">
                          <a:extLst>
                            <a:ext uri="{FF2B5EF4-FFF2-40B4-BE49-F238E27FC236}">
                              <a16:creationId xmlns:a16="http://schemas.microsoft.com/office/drawing/2014/main" id="{B51456FF-2AE2-414C-A9E9-5342C8715C32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877568" y="2150787"/>
                          <a:ext cx="3163615" cy="4495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2CB155DA-75CB-4D53-97C5-3D4D6D118B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169507"/>
              </p:ext>
            </p:extLst>
          </p:nvPr>
        </p:nvGraphicFramePr>
        <p:xfrm>
          <a:off x="4750485" y="3227184"/>
          <a:ext cx="3406644" cy="1067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5" name="Equation" r:id="rId6" imgW="1422360" imgH="444240" progId="Equation.DSMT4">
                  <p:embed/>
                </p:oleObj>
              </mc:Choice>
              <mc:Fallback>
                <p:oleObj name="Equation" r:id="rId6" imgW="1422360" imgH="444240" progId="Equation.DSMT4">
                  <p:embed/>
                  <p:pic>
                    <p:nvPicPr>
                      <p:cNvPr id="11" name="Объект 10">
                        <a:extLst>
                          <a:ext uri="{FF2B5EF4-FFF2-40B4-BE49-F238E27FC236}">
                            <a16:creationId xmlns:a16="http://schemas.microsoft.com/office/drawing/2014/main" id="{2CB155DA-75CB-4D53-97C5-3D4D6D118B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50485" y="3227184"/>
                        <a:ext cx="3406644" cy="106784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>
            <a:extLst>
              <a:ext uri="{FF2B5EF4-FFF2-40B4-BE49-F238E27FC236}">
                <a16:creationId xmlns:a16="http://schemas.microsoft.com/office/drawing/2014/main" id="{5E8C20AC-7D32-4CA9-9C04-170BE24625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701356"/>
              </p:ext>
            </p:extLst>
          </p:nvPr>
        </p:nvGraphicFramePr>
        <p:xfrm>
          <a:off x="7486683" y="4630821"/>
          <a:ext cx="282575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6" name="Equation" r:id="rId8" imgW="1155600" imgH="419040" progId="Equation.DSMT4">
                  <p:embed/>
                </p:oleObj>
              </mc:Choice>
              <mc:Fallback>
                <p:oleObj name="Equation" r:id="rId8" imgW="1155600" imgH="419040" progId="Equation.DSMT4">
                  <p:embed/>
                  <p:pic>
                    <p:nvPicPr>
                      <p:cNvPr id="13" name="Объект 12">
                        <a:extLst>
                          <a:ext uri="{FF2B5EF4-FFF2-40B4-BE49-F238E27FC236}">
                            <a16:creationId xmlns:a16="http://schemas.microsoft.com/office/drawing/2014/main" id="{5E8C20AC-7D32-4CA9-9C04-170BE24625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486683" y="4630821"/>
                        <a:ext cx="2825750" cy="10287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>
            <a:extLst>
              <a:ext uri="{FF2B5EF4-FFF2-40B4-BE49-F238E27FC236}">
                <a16:creationId xmlns:a16="http://schemas.microsoft.com/office/drawing/2014/main" id="{4293DF27-2A7F-4AA3-A87C-3043E8B6AD8F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2723998" y="4702134"/>
          <a:ext cx="2939794" cy="1090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7" name="Equation" r:id="rId10" imgW="1066680" imgH="393480" progId="Equation.DSMT4">
                  <p:embed/>
                </p:oleObj>
              </mc:Choice>
              <mc:Fallback>
                <p:oleObj name="Equation" r:id="rId10" imgW="1066680" imgH="393480" progId="Equation.DSMT4">
                  <p:embed/>
                  <p:pic>
                    <p:nvPicPr>
                      <p:cNvPr id="14" name="Объект 13">
                        <a:extLst>
                          <a:ext uri="{FF2B5EF4-FFF2-40B4-BE49-F238E27FC236}">
                            <a16:creationId xmlns:a16="http://schemas.microsoft.com/office/drawing/2014/main" id="{4293DF27-2A7F-4AA3-A87C-3043E8B6AD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723998" y="4702134"/>
                        <a:ext cx="2939794" cy="10909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4445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D5E168CC-8A26-4369-8B63-8FF3ED9ABA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977697"/>
              </p:ext>
            </p:extLst>
          </p:nvPr>
        </p:nvGraphicFramePr>
        <p:xfrm>
          <a:off x="5049838" y="857250"/>
          <a:ext cx="2720975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8" name="Equation" r:id="rId12" imgW="1002960" imgH="419040" progId="Equation.DSMT4">
                  <p:embed/>
                </p:oleObj>
              </mc:Choice>
              <mc:Fallback>
                <p:oleObj name="Equation" r:id="rId12" imgW="1002960" imgH="419040" progId="Equation.DSMT4">
                  <p:embed/>
                  <p:pic>
                    <p:nvPicPr>
                      <p:cNvPr id="15" name="Объект 14">
                        <a:extLst>
                          <a:ext uri="{FF2B5EF4-FFF2-40B4-BE49-F238E27FC236}">
                            <a16:creationId xmlns:a16="http://schemas.microsoft.com/office/drawing/2014/main" id="{D5E168CC-8A26-4369-8B63-8FF3ED9ABA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049838" y="857250"/>
                        <a:ext cx="2720975" cy="1139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700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76EB4FC-5378-483B-BE0E-9F6FF279C1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859785"/>
              </p:ext>
            </p:extLst>
          </p:nvPr>
        </p:nvGraphicFramePr>
        <p:xfrm>
          <a:off x="2605352" y="2121609"/>
          <a:ext cx="2828925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1" name="Equation" r:id="rId4" imgW="1206360" imgH="393480" progId="Equation.DSMT4">
                  <p:embed/>
                </p:oleObj>
              </mc:Choice>
              <mc:Fallback>
                <p:oleObj name="Equation" r:id="rId4" imgW="1206360" imgH="393480" progId="Equation.DSMT4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876EB4FC-5378-483B-BE0E-9F6FF279C1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05352" y="2121609"/>
                        <a:ext cx="2828925" cy="925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5875"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1779104" y="108923"/>
            <a:ext cx="9074425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параболического  уравнения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184A79A-EF65-4073-9AF3-D66D1D32B6EC}"/>
              </a:ext>
            </a:extLst>
          </p:cNvPr>
          <p:cNvSpPr/>
          <p:nvPr/>
        </p:nvSpPr>
        <p:spPr>
          <a:xfrm>
            <a:off x="1968654" y="1088839"/>
            <a:ext cx="8254692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Уравнение теплопроводности или диффузии для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однородной линейной </a:t>
            </a: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неподвижной </a:t>
            </a: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среды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9F3D616-D55B-4D62-BA62-D8FBEBEC8DA8}"/>
              </a:ext>
            </a:extLst>
          </p:cNvPr>
          <p:cNvSpPr/>
          <p:nvPr/>
        </p:nvSpPr>
        <p:spPr>
          <a:xfrm>
            <a:off x="5998346" y="2439803"/>
            <a:ext cx="4327319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Уравнение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теплопроводности (диффузии)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8D3E9E2E-F7DB-404D-BC0C-F16696C74D55}"/>
              </a:ext>
            </a:extLst>
          </p:cNvPr>
          <p:cNvSpPr/>
          <p:nvPr/>
        </p:nvSpPr>
        <p:spPr>
          <a:xfrm>
            <a:off x="6506849" y="3200848"/>
            <a:ext cx="3512310" cy="79784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Оператор Лапласа</a:t>
            </a:r>
          </a:p>
        </p:txBody>
      </p:sp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933F9C9C-A570-43CC-BDF5-78261FF2E2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013534"/>
              </p:ext>
            </p:extLst>
          </p:nvPr>
        </p:nvGraphicFramePr>
        <p:xfrm>
          <a:off x="2605352" y="3187948"/>
          <a:ext cx="4055044" cy="1044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2" name="Equation" r:id="rId6" imgW="1726920" imgH="444240" progId="Equation.DSMT4">
                  <p:embed/>
                </p:oleObj>
              </mc:Choice>
              <mc:Fallback>
                <p:oleObj name="Equation" r:id="rId6" imgW="1726920" imgH="444240" progId="Equation.DSMT4">
                  <p:embed/>
                  <p:pic>
                    <p:nvPicPr>
                      <p:cNvPr id="15" name="Объект 14">
                        <a:extLst>
                          <a:ext uri="{FF2B5EF4-FFF2-40B4-BE49-F238E27FC236}">
                            <a16:creationId xmlns:a16="http://schemas.microsoft.com/office/drawing/2014/main" id="{933F9C9C-A570-43CC-BDF5-78261FF2E2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05352" y="3187948"/>
                        <a:ext cx="4055044" cy="104481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5875"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0AD83EC5-137E-4B3E-9EDD-569154AF2E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725244"/>
              </p:ext>
            </p:extLst>
          </p:nvPr>
        </p:nvGraphicFramePr>
        <p:xfrm>
          <a:off x="2605352" y="4420221"/>
          <a:ext cx="5181600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3" name="Equation" r:id="rId8" imgW="2209680" imgH="482400" progId="Equation.DSMT4">
                  <p:embed/>
                </p:oleObj>
              </mc:Choice>
              <mc:Fallback>
                <p:oleObj name="Equation" r:id="rId8" imgW="2209680" imgH="482400" progId="Equation.DSMT4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876EB4FC-5378-483B-BE0E-9F6FF279C1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605352" y="4420221"/>
                        <a:ext cx="5181600" cy="11334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CECF4C3-BF68-49D4-9410-979B3E19200C}"/>
              </a:ext>
            </a:extLst>
          </p:cNvPr>
          <p:cNvSpPr/>
          <p:nvPr/>
        </p:nvSpPr>
        <p:spPr>
          <a:xfrm>
            <a:off x="1779104" y="5620142"/>
            <a:ext cx="8834583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температуропроводности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(или диффузии)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197954C-9AFD-49F2-883F-E774379CC106}"/>
              </a:ext>
            </a:extLst>
          </p:cNvPr>
          <p:cNvSpPr/>
          <p:nvPr/>
        </p:nvSpPr>
        <p:spPr>
          <a:xfrm>
            <a:off x="2088099" y="6152502"/>
            <a:ext cx="8456433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J(</a:t>
            </a:r>
            <a:r>
              <a:rPr lang="en-US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x,y,z,t</a:t>
            </a: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тепла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(или частиц в случае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диффузии)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4225261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76EB4FC-5378-483B-BE0E-9F6FF279C1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283384"/>
              </p:ext>
            </p:extLst>
          </p:nvPr>
        </p:nvGraphicFramePr>
        <p:xfrm>
          <a:off x="2334685" y="2253184"/>
          <a:ext cx="3425825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6" name="Equation" r:id="rId4" imgW="1460160" imgH="393480" progId="Equation.DSMT4">
                  <p:embed/>
                </p:oleObj>
              </mc:Choice>
              <mc:Fallback>
                <p:oleObj name="Equation" r:id="rId4" imgW="1460160" imgH="393480" progId="Equation.DSMT4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876EB4FC-5378-483B-BE0E-9F6FF279C1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34685" y="2253184"/>
                        <a:ext cx="3425825" cy="925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5875"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1779104" y="108923"/>
            <a:ext cx="9074425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параболического  уравнения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184A79A-EF65-4073-9AF3-D66D1D32B6EC}"/>
              </a:ext>
            </a:extLst>
          </p:cNvPr>
          <p:cNvSpPr/>
          <p:nvPr/>
        </p:nvSpPr>
        <p:spPr>
          <a:xfrm>
            <a:off x="1968654" y="1088839"/>
            <a:ext cx="8254692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Уравнение теплопроводности или диффузии для </a:t>
            </a: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неоднородной нелинейной </a:t>
            </a: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среды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9F3D616-D55B-4D62-BA62-D8FBEBEC8DA8}"/>
              </a:ext>
            </a:extLst>
          </p:cNvPr>
          <p:cNvSpPr/>
          <p:nvPr/>
        </p:nvSpPr>
        <p:spPr>
          <a:xfrm>
            <a:off x="5998346" y="2439803"/>
            <a:ext cx="4327319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Уравнение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теплопроводности (диффузии)</a:t>
            </a: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0AD83EC5-137E-4B3E-9EDD-569154AF2E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919758"/>
              </p:ext>
            </p:extLst>
          </p:nvPr>
        </p:nvGraphicFramePr>
        <p:xfrm>
          <a:off x="2334685" y="3681495"/>
          <a:ext cx="7594600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7" name="Equation" r:id="rId6" imgW="3238200" imgH="457200" progId="Equation.DSMT4">
                  <p:embed/>
                </p:oleObj>
              </mc:Choice>
              <mc:Fallback>
                <p:oleObj name="Equation" r:id="rId6" imgW="3238200" imgH="457200" progId="Equation.DSMT4">
                  <p:embed/>
                  <p:pic>
                    <p:nvPicPr>
                      <p:cNvPr id="9" name="Объект 8">
                        <a:extLst>
                          <a:ext uri="{FF2B5EF4-FFF2-40B4-BE49-F238E27FC236}">
                            <a16:creationId xmlns:a16="http://schemas.microsoft.com/office/drawing/2014/main" id="{0AD83EC5-137E-4B3E-9EDD-569154AF2E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34685" y="3681495"/>
                        <a:ext cx="7594600" cy="10747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CECF4C3-BF68-49D4-9410-979B3E19200C}"/>
              </a:ext>
            </a:extLst>
          </p:cNvPr>
          <p:cNvSpPr/>
          <p:nvPr/>
        </p:nvSpPr>
        <p:spPr>
          <a:xfrm>
            <a:off x="1684641" y="5259031"/>
            <a:ext cx="9263349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K(</a:t>
            </a:r>
            <a:r>
              <a:rPr lang="en-US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x,y,z,t,T</a:t>
            </a: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температуропроводности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(или диффузии)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197954C-9AFD-49F2-883F-E774379CC106}"/>
              </a:ext>
            </a:extLst>
          </p:cNvPr>
          <p:cNvSpPr/>
          <p:nvPr/>
        </p:nvSpPr>
        <p:spPr>
          <a:xfrm>
            <a:off x="2164722" y="6061290"/>
            <a:ext cx="8456433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J(</a:t>
            </a:r>
            <a:r>
              <a:rPr lang="en-US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x,y,z,t,T</a:t>
            </a: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тепла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(или частиц в случае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диффузии)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264306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76EB4FC-5378-483B-BE0E-9F6FF279C1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4926797"/>
              </p:ext>
            </p:extLst>
          </p:nvPr>
        </p:nvGraphicFramePr>
        <p:xfrm>
          <a:off x="1710509" y="2154160"/>
          <a:ext cx="4287837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7" name="Equation" r:id="rId4" imgW="1828800" imgH="393480" progId="Equation.DSMT4">
                  <p:embed/>
                </p:oleObj>
              </mc:Choice>
              <mc:Fallback>
                <p:oleObj name="Equation" r:id="rId4" imgW="1828800" imgH="393480" progId="Equation.DSMT4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876EB4FC-5378-483B-BE0E-9F6FF279C1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10509" y="2154160"/>
                        <a:ext cx="4287837" cy="925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2225"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1779104" y="108923"/>
            <a:ext cx="9074425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параболического  уравнения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184A79A-EF65-4073-9AF3-D66D1D32B6EC}"/>
              </a:ext>
            </a:extLst>
          </p:cNvPr>
          <p:cNvSpPr/>
          <p:nvPr/>
        </p:nvSpPr>
        <p:spPr>
          <a:xfrm>
            <a:off x="1968654" y="1008944"/>
            <a:ext cx="8254692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Уравнение теплопроводности или диффузии для </a:t>
            </a: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движущейся</a:t>
            </a: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среды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9F3D616-D55B-4D62-BA62-D8FBEBEC8DA8}"/>
              </a:ext>
            </a:extLst>
          </p:cNvPr>
          <p:cNvSpPr/>
          <p:nvPr/>
        </p:nvSpPr>
        <p:spPr>
          <a:xfrm>
            <a:off x="5998346" y="2395428"/>
            <a:ext cx="4327319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Уравнение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теплопроводности (диффузии)</a:t>
            </a: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0AD83EC5-137E-4B3E-9EDD-569154AF2E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511532"/>
              </p:ext>
            </p:extLst>
          </p:nvPr>
        </p:nvGraphicFramePr>
        <p:xfrm>
          <a:off x="1516091" y="3320940"/>
          <a:ext cx="8278813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8" name="Equation" r:id="rId6" imgW="3530520" imgH="482400" progId="Equation.DSMT4">
                  <p:embed/>
                </p:oleObj>
              </mc:Choice>
              <mc:Fallback>
                <p:oleObj name="Equation" r:id="rId6" imgW="3530520" imgH="482400" progId="Equation.DSMT4">
                  <p:embed/>
                  <p:pic>
                    <p:nvPicPr>
                      <p:cNvPr id="9" name="Объект 8">
                        <a:extLst>
                          <a:ext uri="{FF2B5EF4-FFF2-40B4-BE49-F238E27FC236}">
                            <a16:creationId xmlns:a16="http://schemas.microsoft.com/office/drawing/2014/main" id="{0AD83EC5-137E-4B3E-9EDD-569154AF2E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16091" y="3320940"/>
                        <a:ext cx="8278813" cy="11334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92CEE71-82E1-4BB7-974A-937FE82B21E1}"/>
              </a:ext>
            </a:extLst>
          </p:cNvPr>
          <p:cNvSpPr/>
          <p:nvPr/>
        </p:nvSpPr>
        <p:spPr>
          <a:xfrm>
            <a:off x="2088099" y="5160192"/>
            <a:ext cx="8456433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J(</a:t>
            </a:r>
            <a:r>
              <a:rPr lang="en-US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x,y,z,t</a:t>
            </a: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тепла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(или частиц в случае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диффузии)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</a:t>
            </a:r>
          </a:p>
        </p:txBody>
      </p:sp>
      <p:graphicFrame>
        <p:nvGraphicFramePr>
          <p:cNvPr id="13" name="Объект 12">
            <a:extLst>
              <a:ext uri="{FF2B5EF4-FFF2-40B4-BE49-F238E27FC236}">
                <a16:creationId xmlns:a16="http://schemas.microsoft.com/office/drawing/2014/main" id="{48CB637D-5285-4B6B-9862-A0F8396CDD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088860"/>
              </p:ext>
            </p:extLst>
          </p:nvPr>
        </p:nvGraphicFramePr>
        <p:xfrm>
          <a:off x="1041646" y="5785362"/>
          <a:ext cx="6637337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9" name="Equation" r:id="rId8" imgW="2831760" imgH="203040" progId="Equation.DSMT4">
                  <p:embed/>
                </p:oleObj>
              </mc:Choice>
              <mc:Fallback>
                <p:oleObj name="Equation" r:id="rId8" imgW="2831760" imgH="203040" progId="Equation.DSMT4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876EB4FC-5378-483B-BE0E-9F6FF279C1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41646" y="5785362"/>
                        <a:ext cx="6637337" cy="477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1D98149-8878-47BA-99A5-B79E213AAE10}"/>
              </a:ext>
            </a:extLst>
          </p:cNvPr>
          <p:cNvSpPr/>
          <p:nvPr/>
        </p:nvSpPr>
        <p:spPr>
          <a:xfrm>
            <a:off x="6837410" y="5666625"/>
            <a:ext cx="4747949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 скорости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потока среды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4A4C140-8F59-40A0-8B0F-4E3AF6A9F2AC}"/>
              </a:ext>
            </a:extLst>
          </p:cNvPr>
          <p:cNvSpPr/>
          <p:nvPr/>
        </p:nvSpPr>
        <p:spPr>
          <a:xfrm>
            <a:off x="2027577" y="4662560"/>
            <a:ext cx="8456433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температуропроводности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(или диффузии)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484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2544416" y="1769164"/>
            <a:ext cx="7378148" cy="12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 теплопроводности</a:t>
            </a:r>
          </a:p>
        </p:txBody>
      </p:sp>
    </p:spTree>
    <p:extLst>
      <p:ext uri="{BB962C8B-B14F-4D97-AF65-F5344CB8AC3E}">
        <p14:creationId xmlns:p14="http://schemas.microsoft.com/office/powerpoint/2010/main" val="392132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2507321" y="287633"/>
            <a:ext cx="7378148" cy="7749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Фурье для потока тепла</a:t>
            </a: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788DF5A3-D6F4-4A44-9A1B-8C020CEF5A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268355"/>
              </p:ext>
            </p:extLst>
          </p:nvPr>
        </p:nvGraphicFramePr>
        <p:xfrm>
          <a:off x="4109244" y="1068049"/>
          <a:ext cx="3973512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6" name="Equation" r:id="rId4" imgW="1041120" imgH="228600" progId="Equation.DSMT4">
                  <p:embed/>
                </p:oleObj>
              </mc:Choice>
              <mc:Fallback>
                <p:oleObj name="Equation" r:id="rId4" imgW="1041120" imgH="228600" progId="Equation.DSMT4">
                  <p:embed/>
                  <p:pic>
                    <p:nvPicPr>
                      <p:cNvPr id="9" name="Объект 8">
                        <a:extLst>
                          <a:ext uri="{FF2B5EF4-FFF2-40B4-BE49-F238E27FC236}">
                            <a16:creationId xmlns:a16="http://schemas.microsoft.com/office/drawing/2014/main" id="{0AD83EC5-137E-4B3E-9EDD-569154AF2E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09244" y="1068049"/>
                        <a:ext cx="3973512" cy="8715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B9E61EA-E342-47E6-964F-7F1F54AA039F}"/>
              </a:ext>
            </a:extLst>
          </p:cNvPr>
          <p:cNvSpPr/>
          <p:nvPr/>
        </p:nvSpPr>
        <p:spPr>
          <a:xfrm>
            <a:off x="2240583" y="3252469"/>
            <a:ext cx="8275983" cy="9035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Фика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потока числа частиц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AC9B0BD0-4678-4B4D-AD59-8364C4AE94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453536"/>
              </p:ext>
            </p:extLst>
          </p:nvPr>
        </p:nvGraphicFramePr>
        <p:xfrm>
          <a:off x="4489759" y="4332506"/>
          <a:ext cx="3635375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7" name="Equation" r:id="rId6" imgW="952200" imgH="203040" progId="Equation.DSMT4">
                  <p:embed/>
                </p:oleObj>
              </mc:Choice>
              <mc:Fallback>
                <p:oleObj name="Equation" r:id="rId6" imgW="952200" imgH="203040" progId="Equation.DSMT4">
                  <p:embed/>
                  <p:pic>
                    <p:nvPicPr>
                      <p:cNvPr id="3" name="Объект 2">
                        <a:extLst>
                          <a:ext uri="{FF2B5EF4-FFF2-40B4-BE49-F238E27FC236}">
                            <a16:creationId xmlns:a16="http://schemas.microsoft.com/office/drawing/2014/main" id="{788DF5A3-D6F4-4A44-9A1B-8C020CEF5A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89759" y="4332506"/>
                        <a:ext cx="3635375" cy="7747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E6151B7-DE5A-460C-8096-82A526152B8D}"/>
              </a:ext>
            </a:extLst>
          </p:cNvPr>
          <p:cNvSpPr/>
          <p:nvPr/>
        </p:nvSpPr>
        <p:spPr>
          <a:xfrm>
            <a:off x="1890156" y="2092079"/>
            <a:ext cx="8834583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абсолютная температура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2DD6E19-440F-4248-AFE9-01549D4F7A1C}"/>
              </a:ext>
            </a:extLst>
          </p:cNvPr>
          <p:cNvSpPr/>
          <p:nvPr/>
        </p:nvSpPr>
        <p:spPr>
          <a:xfrm>
            <a:off x="1366631" y="2655894"/>
            <a:ext cx="9659528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теплопроводности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E65F593-1EFD-44F2-A237-ABF95B5B13CA}"/>
              </a:ext>
            </a:extLst>
          </p:cNvPr>
          <p:cNvSpPr/>
          <p:nvPr/>
        </p:nvSpPr>
        <p:spPr>
          <a:xfrm>
            <a:off x="2067338" y="5789951"/>
            <a:ext cx="8834583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диффузии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0FF706C-EDB4-4EFF-B2CF-2DDB686EFD25}"/>
              </a:ext>
            </a:extLst>
          </p:cNvPr>
          <p:cNvSpPr/>
          <p:nvPr/>
        </p:nvSpPr>
        <p:spPr>
          <a:xfrm>
            <a:off x="1961282" y="5193376"/>
            <a:ext cx="8834583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концентрация частиц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158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2604051" y="288235"/>
            <a:ext cx="7378148" cy="4031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Фурье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7F98306-18D6-4B61-AC33-62109232D976}"/>
                  </a:ext>
                </a:extLst>
              </p:cNvPr>
              <p:cNvSpPr txBox="1"/>
              <p:nvPr/>
            </p:nvSpPr>
            <p:spPr>
              <a:xfrm flipH="1">
                <a:off x="4983216" y="3420123"/>
                <a:ext cx="324885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7F98306-18D6-4B61-AC33-62109232D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983216" y="3420123"/>
                <a:ext cx="324885" cy="492443"/>
              </a:xfrm>
              <a:prstGeom prst="rect">
                <a:avLst/>
              </a:prstGeom>
              <a:blipFill>
                <a:blip r:embed="rId3"/>
                <a:stretch>
                  <a:fillRect r="-7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1E984F1-3DC8-4B91-A7AE-C83D99AB1DDB}"/>
                  </a:ext>
                </a:extLst>
              </p:cNvPr>
              <p:cNvSpPr txBox="1"/>
              <p:nvPr/>
            </p:nvSpPr>
            <p:spPr>
              <a:xfrm>
                <a:off x="2122554" y="3420124"/>
                <a:ext cx="617965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1E984F1-3DC8-4B91-A7AE-C83D99AB1D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554" y="3420124"/>
                <a:ext cx="617965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Куб 3">
            <a:extLst>
              <a:ext uri="{FF2B5EF4-FFF2-40B4-BE49-F238E27FC236}">
                <a16:creationId xmlns:a16="http://schemas.microsoft.com/office/drawing/2014/main" id="{18E0F4EA-C278-4216-86A3-F5D06A4543F1}"/>
              </a:ext>
            </a:extLst>
          </p:cNvPr>
          <p:cNvSpPr/>
          <p:nvPr/>
        </p:nvSpPr>
        <p:spPr>
          <a:xfrm>
            <a:off x="3490483" y="1465625"/>
            <a:ext cx="1047656" cy="3596833"/>
          </a:xfrm>
          <a:prstGeom prst="cube">
            <a:avLst>
              <a:gd name="adj" fmla="val 73478"/>
            </a:avLst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3034BF28-B09A-4C59-BF02-E5D98338C172}"/>
                  </a:ext>
                </a:extLst>
              </p:cNvPr>
              <p:cNvSpPr/>
              <p:nvPr/>
            </p:nvSpPr>
            <p:spPr>
              <a:xfrm>
                <a:off x="6801455" y="576634"/>
                <a:ext cx="4783901" cy="5072110"/>
              </a:xfrm>
              <a:prstGeom prst="rect">
                <a:avLst/>
              </a:prstGeom>
              <a:solidFill>
                <a:schemeClr val="accent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>
                  <a:defRPr/>
                </a:pPr>
                <a:r>
                  <a:rPr kumimoji="0" lang="ru-RU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ru-RU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0" lang="ru-RU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поток</a:t>
                </a:r>
                <a:r>
                  <a:rPr kumimoji="0" lang="ru-RU" sz="2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тепла направлен в сторону меньшей температуры и равен</a:t>
                </a:r>
              </a:p>
              <a:p>
                <a:pPr lvl="0" algn="ctr"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Q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sSub>
                      <m:sSub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ru-RU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ru-RU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</m:oMath>
                </a14:m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kumimoji="0" lang="en-US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ctr"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ctr">
                  <a:defRPr/>
                </a:pP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Количество тепла, запасенное в объёме </a:t>
                </a:r>
                <a:r>
                  <a:rPr lang="en-US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V:</a:t>
                </a:r>
              </a:p>
              <a:p>
                <a:pPr lvl="0" algn="ctr"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Q=</a:t>
                </a:r>
                <a:r>
                  <a:rPr kumimoji="0" lang="en-US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cρV</a:t>
                </a:r>
                <a:r>
                  <a:rPr lang="en-US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endParaRPr lang="en-US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ctr"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</a:t>
                </a:r>
                <a:r>
                  <a:rPr kumimoji="0" lang="ru-RU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удельная теплоемкость,</a:t>
                </a:r>
              </a:p>
              <a:p>
                <a:pPr lvl="0" algn="ctr">
                  <a:defRPr/>
                </a:pPr>
                <a:r>
                  <a:rPr lang="el-GR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ρ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плотность массы,</a:t>
                </a:r>
              </a:p>
              <a:p>
                <a:pPr lvl="0" algn="ctr"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 – </a:t>
                </a:r>
                <a:r>
                  <a:rPr kumimoji="0" lang="ru-RU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абсолютная температуры</a:t>
                </a:r>
              </a:p>
            </p:txBody>
          </p:sp>
        </mc:Choice>
        <mc:Fallback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3034BF28-B09A-4C59-BF02-E5D98338C1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1455" y="576634"/>
                <a:ext cx="4783901" cy="5072110"/>
              </a:xfrm>
              <a:prstGeom prst="rect">
                <a:avLst/>
              </a:prstGeom>
              <a:blipFill>
                <a:blip r:embed="rId5"/>
                <a:stretch>
                  <a:fillRect l="-2168" r="-4082" b="-4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Куб 35">
            <a:extLst>
              <a:ext uri="{FF2B5EF4-FFF2-40B4-BE49-F238E27FC236}">
                <a16:creationId xmlns:a16="http://schemas.microsoft.com/office/drawing/2014/main" id="{CDDA26CE-6863-4EDB-8452-B348C4DDF231}"/>
              </a:ext>
            </a:extLst>
          </p:cNvPr>
          <p:cNvSpPr/>
          <p:nvPr/>
        </p:nvSpPr>
        <p:spPr>
          <a:xfrm>
            <a:off x="1262679" y="1465626"/>
            <a:ext cx="2981991" cy="3596833"/>
          </a:xfrm>
          <a:prstGeom prst="cube">
            <a:avLst/>
          </a:prstGeom>
          <a:solidFill>
            <a:srgbClr val="FFC0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Куб 36">
            <a:extLst>
              <a:ext uri="{FF2B5EF4-FFF2-40B4-BE49-F238E27FC236}">
                <a16:creationId xmlns:a16="http://schemas.microsoft.com/office/drawing/2014/main" id="{FA6A8418-9813-43F4-973F-7F6397FFBCFA}"/>
              </a:ext>
            </a:extLst>
          </p:cNvPr>
          <p:cNvSpPr/>
          <p:nvPr/>
        </p:nvSpPr>
        <p:spPr>
          <a:xfrm>
            <a:off x="3785942" y="1465624"/>
            <a:ext cx="2981991" cy="3596833"/>
          </a:xfrm>
          <a:prstGeom prst="cube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верх 5">
            <a:extLst>
              <a:ext uri="{FF2B5EF4-FFF2-40B4-BE49-F238E27FC236}">
                <a16:creationId xmlns:a16="http://schemas.microsoft.com/office/drawing/2014/main" id="{E9B090F2-C7D9-4CC9-8F42-1D3E5797C08F}"/>
              </a:ext>
            </a:extLst>
          </p:cNvPr>
          <p:cNvSpPr/>
          <p:nvPr/>
        </p:nvSpPr>
        <p:spPr>
          <a:xfrm rot="5400000">
            <a:off x="3694515" y="3086700"/>
            <a:ext cx="484632" cy="1479731"/>
          </a:xfrm>
          <a:prstGeom prst="upArrow">
            <a:avLst/>
          </a:prstGeom>
          <a:solidFill>
            <a:srgbClr val="FFFF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602C0FE0-8043-4256-B55C-C28FD00450EF}"/>
              </a:ext>
            </a:extLst>
          </p:cNvPr>
          <p:cNvCxnSpPr/>
          <p:nvPr/>
        </p:nvCxnSpPr>
        <p:spPr>
          <a:xfrm>
            <a:off x="3490483" y="4512365"/>
            <a:ext cx="0" cy="14908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8AE550FE-7FB7-4EA3-A16C-36987E4BD720}"/>
              </a:ext>
            </a:extLst>
          </p:cNvPr>
          <p:cNvCxnSpPr/>
          <p:nvPr/>
        </p:nvCxnSpPr>
        <p:spPr>
          <a:xfrm>
            <a:off x="3762151" y="4505740"/>
            <a:ext cx="0" cy="14908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8D902282-3F4E-4C70-B0CE-079A53E82802}"/>
              </a:ext>
            </a:extLst>
          </p:cNvPr>
          <p:cNvCxnSpPr>
            <a:cxnSpLocks/>
          </p:cNvCxnSpPr>
          <p:nvPr/>
        </p:nvCxnSpPr>
        <p:spPr>
          <a:xfrm>
            <a:off x="2947288" y="5698417"/>
            <a:ext cx="543195" cy="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10E81863-52DF-4E1B-886F-706F1EC090F7}"/>
              </a:ext>
            </a:extLst>
          </p:cNvPr>
          <p:cNvCxnSpPr>
            <a:cxnSpLocks/>
          </p:cNvCxnSpPr>
          <p:nvPr/>
        </p:nvCxnSpPr>
        <p:spPr>
          <a:xfrm flipH="1" flipV="1">
            <a:off x="3785942" y="5701395"/>
            <a:ext cx="543195" cy="14124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F1635590-4125-4DA5-B5EC-55A6C279099B}"/>
              </a:ext>
            </a:extLst>
          </p:cNvPr>
          <p:cNvCxnSpPr/>
          <p:nvPr/>
        </p:nvCxnSpPr>
        <p:spPr>
          <a:xfrm>
            <a:off x="2947288" y="5698417"/>
            <a:ext cx="1326138" cy="171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44A7A0E0-FD89-4430-8397-1D17A48541EB}"/>
                  </a:ext>
                </a:extLst>
              </p:cNvPr>
              <p:cNvSpPr/>
              <p:nvPr/>
            </p:nvSpPr>
            <p:spPr>
              <a:xfrm>
                <a:off x="3248697" y="5913465"/>
                <a:ext cx="874636" cy="520003"/>
              </a:xfrm>
              <a:prstGeom prst="rect">
                <a:avLst/>
              </a:prstGeom>
              <a:solidFill>
                <a:schemeClr val="accent1">
                  <a:alpha val="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44A7A0E0-FD89-4430-8397-1D17A48541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8697" y="5913465"/>
                <a:ext cx="874636" cy="52000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5263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2604051" y="288235"/>
            <a:ext cx="7378148" cy="4031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уравнения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теплопроводности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7832DD6C-CCA8-4F79-AB88-1B938312DB1B}"/>
                  </a:ext>
                </a:extLst>
              </p:cNvPr>
              <p:cNvSpPr/>
              <p:nvPr/>
            </p:nvSpPr>
            <p:spPr>
              <a:xfrm>
                <a:off x="7409183" y="1602076"/>
                <a:ext cx="2710534" cy="520003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dQ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schemeClr val="tx1"/>
                    </a:solidFill>
                  </a:rPr>
                  <a:t>=</a:t>
                </a:r>
                <a:r>
                  <a:rPr lang="en-US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c</a:t>
                </a:r>
                <a:r>
                  <a:rPr lang="el-GR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ρ∙</a:t>
                </a:r>
                <a:r>
                  <a:rPr lang="en-US" sz="2800" dirty="0" err="1">
                    <a:solidFill>
                      <a:schemeClr val="tx1"/>
                    </a:solidFill>
                    <a:latin typeface="Georgia" panose="02040502050405020303" pitchFamily="18" charset="0"/>
                  </a:rPr>
                  <a:t>dV∙dT</a:t>
                </a:r>
                <a:endParaRPr lang="ru-RU" sz="28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7832DD6C-CCA8-4F79-AB88-1B938312DB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9183" y="1602076"/>
                <a:ext cx="2710534" cy="520003"/>
              </a:xfrm>
              <a:prstGeom prst="rect">
                <a:avLst/>
              </a:prstGeom>
              <a:blipFill>
                <a:blip r:embed="rId3"/>
                <a:stretch>
                  <a:fillRect t="-11236" b="-29213"/>
                </a:stretch>
              </a:blipFill>
              <a:ln w="2222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08E6A42A-6073-4CA4-BA1E-B88759B3CB39}"/>
                  </a:ext>
                </a:extLst>
              </p:cNvPr>
              <p:cNvSpPr/>
              <p:nvPr/>
            </p:nvSpPr>
            <p:spPr>
              <a:xfrm>
                <a:off x="6293125" y="3004777"/>
                <a:ext cx="5091058" cy="52000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dQ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schemeClr val="tx1"/>
                    </a:solidFill>
                  </a:rPr>
                  <a:t>=</a:t>
                </a:r>
                <a:r>
                  <a:rPr lang="en-US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(</a:t>
                </a:r>
                <a:r>
                  <a:rPr lang="en-US" sz="2800" b="1" dirty="0" err="1">
                    <a:solidFill>
                      <a:schemeClr val="tx1"/>
                    </a:solidFill>
                    <a:latin typeface="Georgia" panose="02040502050405020303" pitchFamily="18" charset="0"/>
                  </a:rPr>
                  <a:t>I</a:t>
                </a:r>
                <a:r>
                  <a:rPr lang="en-US" sz="2800" dirty="0" err="1">
                    <a:solidFill>
                      <a:schemeClr val="tx1"/>
                    </a:solidFill>
                    <a:latin typeface="Georgia" panose="02040502050405020303" pitchFamily="18" charset="0"/>
                  </a:rPr>
                  <a:t>,</a:t>
                </a:r>
                <a:r>
                  <a:rPr lang="en-US" sz="2800" b="1" dirty="0" err="1">
                    <a:solidFill>
                      <a:schemeClr val="tx1"/>
                    </a:solidFill>
                    <a:latin typeface="Georgia" panose="02040502050405020303" pitchFamily="18" charset="0"/>
                  </a:rPr>
                  <a:t>n</a:t>
                </a:r>
                <a:r>
                  <a:rPr lang="en-US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)d</a:t>
                </a:r>
                <a:r>
                  <a:rPr lang="el-GR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σ</a:t>
                </a:r>
                <a:r>
                  <a:rPr lang="en-US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dt=-f(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) d</a:t>
                </a:r>
                <a:r>
                  <a:rPr lang="el-GR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σ</a:t>
                </a:r>
                <a:r>
                  <a:rPr lang="en-US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dt</a:t>
                </a:r>
                <a:endParaRPr lang="ru-RU" sz="2800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08E6A42A-6073-4CA4-BA1E-B88759B3CB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125" y="3004777"/>
                <a:ext cx="5091058" cy="520003"/>
              </a:xfrm>
              <a:prstGeom prst="rect">
                <a:avLst/>
              </a:prstGeom>
              <a:blipFill>
                <a:blip r:embed="rId4"/>
                <a:stretch>
                  <a:fillRect t="-11364" r="-119" b="-29545"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0013145-852B-47B9-967D-D5EC0A2AFD3A}"/>
              </a:ext>
            </a:extLst>
          </p:cNvPr>
          <p:cNvSpPr/>
          <p:nvPr/>
        </p:nvSpPr>
        <p:spPr>
          <a:xfrm>
            <a:off x="5952065" y="887420"/>
            <a:ext cx="5460116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количества тепла в объеме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время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dt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A370679-3CA4-43CC-A4E3-8A5F2E8E9D34}"/>
              </a:ext>
            </a:extLst>
          </p:cNvPr>
          <p:cNvSpPr/>
          <p:nvPr/>
        </p:nvSpPr>
        <p:spPr>
          <a:xfrm>
            <a:off x="6168986" y="2177355"/>
            <a:ext cx="5460116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тепла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уходящее из объема</a:t>
            </a:r>
          </a:p>
          <a:p>
            <a:pPr lvl="0" algn="ctr"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время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dt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BAE4BE37-2C1C-41B0-AC01-64E9A8091B1C}"/>
              </a:ext>
            </a:extLst>
          </p:cNvPr>
          <p:cNvGrpSpPr/>
          <p:nvPr/>
        </p:nvGrpSpPr>
        <p:grpSpPr>
          <a:xfrm>
            <a:off x="438759" y="489814"/>
            <a:ext cx="6547967" cy="5555879"/>
            <a:chOff x="624641" y="489813"/>
            <a:chExt cx="7068536" cy="6268325"/>
          </a:xfrm>
        </p:grpSpPr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92C316B9-B7A6-443E-93C4-083DA1D89664}"/>
                </a:ext>
              </a:extLst>
            </p:cNvPr>
            <p:cNvGrpSpPr/>
            <p:nvPr/>
          </p:nvGrpSpPr>
          <p:grpSpPr>
            <a:xfrm>
              <a:off x="624641" y="489813"/>
              <a:ext cx="7068536" cy="6268325"/>
              <a:chOff x="582012" y="489390"/>
              <a:chExt cx="7068536" cy="6268325"/>
            </a:xfrm>
          </p:grpSpPr>
          <p:pic>
            <p:nvPicPr>
              <p:cNvPr id="4" name="Рисунок 3">
                <a:extLst>
                  <a:ext uri="{FF2B5EF4-FFF2-40B4-BE49-F238E27FC236}">
                    <a16:creationId xmlns:a16="http://schemas.microsoft.com/office/drawing/2014/main" id="{73CA47FC-57ED-4E14-8D1A-F49E3A28E7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2012" y="489390"/>
                <a:ext cx="7068536" cy="6268325"/>
              </a:xfrm>
              <a:prstGeom prst="rect">
                <a:avLst/>
              </a:prstGeom>
            </p:spPr>
          </p:pic>
          <p:cxnSp>
            <p:nvCxnSpPr>
              <p:cNvPr id="12" name="Прямая со стрелкой 11">
                <a:extLst>
                  <a:ext uri="{FF2B5EF4-FFF2-40B4-BE49-F238E27FC236}">
                    <a16:creationId xmlns:a16="http://schemas.microsoft.com/office/drawing/2014/main" id="{191A3794-C154-40AD-89FF-1ACFBC2043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42667" y="1624191"/>
                <a:ext cx="655009" cy="85973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" name="Прямоугольник 5">
                    <a:extLst>
                      <a:ext uri="{FF2B5EF4-FFF2-40B4-BE49-F238E27FC236}">
                        <a16:creationId xmlns:a16="http://schemas.microsoft.com/office/drawing/2014/main" id="{AD8E9153-773E-4CB4-8E76-B6CD15F4E7D7}"/>
                      </a:ext>
                    </a:extLst>
                  </p:cNvPr>
                  <p:cNvSpPr/>
                  <p:nvPr/>
                </p:nvSpPr>
                <p:spPr>
                  <a:xfrm>
                    <a:off x="5359295" y="1104188"/>
                    <a:ext cx="378882" cy="520003"/>
                  </a:xfrm>
                  <a:prstGeom prst="rect">
                    <a:avLst/>
                  </a:prstGeom>
                  <a:solidFill>
                    <a:schemeClr val="accent1">
                      <a:alpha val="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oMath>
                      </m:oMathPara>
                    </a14:m>
                    <a:endParaRPr lang="ru-RU" sz="2800" b="1" dirty="0"/>
                  </a:p>
                </p:txBody>
              </p:sp>
            </mc:Choice>
            <mc:Fallback>
              <p:sp>
                <p:nvSpPr>
                  <p:cNvPr id="6" name="Прямоугольник 5">
                    <a:extLst>
                      <a:ext uri="{FF2B5EF4-FFF2-40B4-BE49-F238E27FC236}">
                        <a16:creationId xmlns:a16="http://schemas.microsoft.com/office/drawing/2014/main" id="{AD8E9153-773E-4CB4-8E76-B6CD15F4E7D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59295" y="1104188"/>
                    <a:ext cx="378882" cy="52000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9" name="Прямоугольник 8">
                    <a:extLst>
                      <a:ext uri="{FF2B5EF4-FFF2-40B4-BE49-F238E27FC236}">
                        <a16:creationId xmlns:a16="http://schemas.microsoft.com/office/drawing/2014/main" id="{52E22C98-76F9-412B-B397-3703B14A9167}"/>
                      </a:ext>
                    </a:extLst>
                  </p:cNvPr>
                  <p:cNvSpPr/>
                  <p:nvPr/>
                </p:nvSpPr>
                <p:spPr>
                  <a:xfrm>
                    <a:off x="4758723" y="2723027"/>
                    <a:ext cx="779463" cy="520003"/>
                  </a:xfrm>
                  <a:prstGeom prst="rect">
                    <a:avLst/>
                  </a:prstGeom>
                  <a:solidFill>
                    <a:schemeClr val="accent1">
                      <a:alpha val="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800" dirty="0"/>
                      <a:t>d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800" b="1" i="1" smtClean="0">
                            <a:latin typeface="Cambria Math" panose="02040503050406030204" pitchFamily="18" charset="0"/>
                          </a:rPr>
                          <m:t>σ</m:t>
                        </m:r>
                      </m:oMath>
                    </a14:m>
                    <a:endParaRPr lang="ru-RU" sz="2800" b="1" dirty="0"/>
                  </a:p>
                </p:txBody>
              </p:sp>
            </mc:Choice>
            <mc:Fallback>
              <p:sp>
                <p:nvSpPr>
                  <p:cNvPr id="9" name="Прямоугольник 8">
                    <a:extLst>
                      <a:ext uri="{FF2B5EF4-FFF2-40B4-BE49-F238E27FC236}">
                        <a16:creationId xmlns:a16="http://schemas.microsoft.com/office/drawing/2014/main" id="{52E22C98-76F9-412B-B397-3703B14A916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58723" y="2723027"/>
                    <a:ext cx="779463" cy="52000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8475" t="-19737" b="-42105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3" name="Прямоугольник 12">
                    <a:extLst>
                      <a:ext uri="{FF2B5EF4-FFF2-40B4-BE49-F238E27FC236}">
                        <a16:creationId xmlns:a16="http://schemas.microsoft.com/office/drawing/2014/main" id="{A4B837FF-C8A6-4FEC-BE73-D04B60E2EF15}"/>
                      </a:ext>
                    </a:extLst>
                  </p:cNvPr>
                  <p:cNvSpPr/>
                  <p:nvPr/>
                </p:nvSpPr>
                <p:spPr>
                  <a:xfrm>
                    <a:off x="2993546" y="3243030"/>
                    <a:ext cx="779463" cy="520003"/>
                  </a:xfrm>
                  <a:prstGeom prst="rect">
                    <a:avLst/>
                  </a:prstGeom>
                  <a:solidFill>
                    <a:schemeClr val="accent1">
                      <a:alpha val="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800" dirty="0"/>
                      <a:t>d</a:t>
                    </a:r>
                    <a14:m>
                      <m:oMath xmlns:m="http://schemas.openxmlformats.org/officeDocument/2006/math"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oMath>
                    </a14:m>
                    <a:endParaRPr lang="ru-RU" sz="2800" b="1" dirty="0"/>
                  </a:p>
                </p:txBody>
              </p:sp>
            </mc:Choice>
            <mc:Fallback>
              <p:sp>
                <p:nvSpPr>
                  <p:cNvPr id="13" name="Прямоугольник 12">
                    <a:extLst>
                      <a:ext uri="{FF2B5EF4-FFF2-40B4-BE49-F238E27FC236}">
                        <a16:creationId xmlns:a16="http://schemas.microsoft.com/office/drawing/2014/main" id="{A4B837FF-C8A6-4FEC-BE73-D04B60E2EF1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93546" y="3243030"/>
                    <a:ext cx="779463" cy="520003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9244" t="-20000" b="-44000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6C007886-2CC8-497E-8AFE-AF68B8E00BBD}"/>
                </a:ext>
              </a:extLst>
            </p:cNvPr>
            <p:cNvSpPr/>
            <p:nvPr/>
          </p:nvSpPr>
          <p:spPr>
            <a:xfrm rot="1307058">
              <a:off x="4073808" y="2213085"/>
              <a:ext cx="937719" cy="566530"/>
            </a:xfrm>
            <a:custGeom>
              <a:avLst/>
              <a:gdLst>
                <a:gd name="connsiteX0" fmla="*/ 758815 w 937719"/>
                <a:gd name="connsiteY0" fmla="*/ 69573 h 566530"/>
                <a:gd name="connsiteX1" fmla="*/ 669363 w 937719"/>
                <a:gd name="connsiteY1" fmla="*/ 39756 h 566530"/>
                <a:gd name="connsiteX2" fmla="*/ 609728 w 937719"/>
                <a:gd name="connsiteY2" fmla="*/ 19878 h 566530"/>
                <a:gd name="connsiteX3" fmla="*/ 579911 w 937719"/>
                <a:gd name="connsiteY3" fmla="*/ 9939 h 566530"/>
                <a:gd name="connsiteX4" fmla="*/ 520276 w 937719"/>
                <a:gd name="connsiteY4" fmla="*/ 0 h 566530"/>
                <a:gd name="connsiteX5" fmla="*/ 142589 w 937719"/>
                <a:gd name="connsiteY5" fmla="*/ 9939 h 566530"/>
                <a:gd name="connsiteX6" fmla="*/ 92893 w 937719"/>
                <a:gd name="connsiteY6" fmla="*/ 49695 h 566530"/>
                <a:gd name="connsiteX7" fmla="*/ 53137 w 937719"/>
                <a:gd name="connsiteY7" fmla="*/ 109330 h 566530"/>
                <a:gd name="connsiteX8" fmla="*/ 33259 w 937719"/>
                <a:gd name="connsiteY8" fmla="*/ 139147 h 566530"/>
                <a:gd name="connsiteX9" fmla="*/ 13380 w 937719"/>
                <a:gd name="connsiteY9" fmla="*/ 159026 h 566530"/>
                <a:gd name="connsiteX10" fmla="*/ 13380 w 937719"/>
                <a:gd name="connsiteY10" fmla="*/ 298173 h 566530"/>
                <a:gd name="connsiteX11" fmla="*/ 23319 w 937719"/>
                <a:gd name="connsiteY11" fmla="*/ 327991 h 566530"/>
                <a:gd name="connsiteX12" fmla="*/ 73015 w 937719"/>
                <a:gd name="connsiteY12" fmla="*/ 377686 h 566530"/>
                <a:gd name="connsiteX13" fmla="*/ 92893 w 937719"/>
                <a:gd name="connsiteY13" fmla="*/ 397565 h 566530"/>
                <a:gd name="connsiteX14" fmla="*/ 112772 w 937719"/>
                <a:gd name="connsiteY14" fmla="*/ 417443 h 566530"/>
                <a:gd name="connsiteX15" fmla="*/ 172406 w 937719"/>
                <a:gd name="connsiteY15" fmla="*/ 457200 h 566530"/>
                <a:gd name="connsiteX16" fmla="*/ 192285 w 937719"/>
                <a:gd name="connsiteY16" fmla="*/ 477078 h 566530"/>
                <a:gd name="connsiteX17" fmla="*/ 222102 w 937719"/>
                <a:gd name="connsiteY17" fmla="*/ 487017 h 566530"/>
                <a:gd name="connsiteX18" fmla="*/ 281737 w 937719"/>
                <a:gd name="connsiteY18" fmla="*/ 516834 h 566530"/>
                <a:gd name="connsiteX19" fmla="*/ 381128 w 937719"/>
                <a:gd name="connsiteY19" fmla="*/ 536713 h 566530"/>
                <a:gd name="connsiteX20" fmla="*/ 410946 w 937719"/>
                <a:gd name="connsiteY20" fmla="*/ 546652 h 566530"/>
                <a:gd name="connsiteX21" fmla="*/ 530215 w 937719"/>
                <a:gd name="connsiteY21" fmla="*/ 566530 h 566530"/>
                <a:gd name="connsiteX22" fmla="*/ 679302 w 937719"/>
                <a:gd name="connsiteY22" fmla="*/ 556591 h 566530"/>
                <a:gd name="connsiteX23" fmla="*/ 758815 w 937719"/>
                <a:gd name="connsiteY23" fmla="*/ 536713 h 566530"/>
                <a:gd name="connsiteX24" fmla="*/ 798572 w 937719"/>
                <a:gd name="connsiteY24" fmla="*/ 516834 h 566530"/>
                <a:gd name="connsiteX25" fmla="*/ 868146 w 937719"/>
                <a:gd name="connsiteY25" fmla="*/ 487017 h 566530"/>
                <a:gd name="connsiteX26" fmla="*/ 897963 w 937719"/>
                <a:gd name="connsiteY26" fmla="*/ 457200 h 566530"/>
                <a:gd name="connsiteX27" fmla="*/ 907902 w 937719"/>
                <a:gd name="connsiteY27" fmla="*/ 427382 h 566530"/>
                <a:gd name="connsiteX28" fmla="*/ 927780 w 937719"/>
                <a:gd name="connsiteY28" fmla="*/ 397565 h 566530"/>
                <a:gd name="connsiteX29" fmla="*/ 937719 w 937719"/>
                <a:gd name="connsiteY29" fmla="*/ 357808 h 566530"/>
                <a:gd name="connsiteX30" fmla="*/ 927780 w 937719"/>
                <a:gd name="connsiteY30" fmla="*/ 228600 h 566530"/>
                <a:gd name="connsiteX31" fmla="*/ 868146 w 937719"/>
                <a:gd name="connsiteY31" fmla="*/ 149086 h 566530"/>
                <a:gd name="connsiteX32" fmla="*/ 818450 w 937719"/>
                <a:gd name="connsiteY32" fmla="*/ 119269 h 566530"/>
                <a:gd name="connsiteX33" fmla="*/ 758815 w 937719"/>
                <a:gd name="connsiteY33" fmla="*/ 69573 h 566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37719" h="566530">
                  <a:moveTo>
                    <a:pt x="758815" y="69573"/>
                  </a:moveTo>
                  <a:cubicBezTo>
                    <a:pt x="733967" y="56321"/>
                    <a:pt x="754960" y="65435"/>
                    <a:pt x="669363" y="39756"/>
                  </a:cubicBezTo>
                  <a:cubicBezTo>
                    <a:pt x="649293" y="33735"/>
                    <a:pt x="629606" y="26504"/>
                    <a:pt x="609728" y="19878"/>
                  </a:cubicBezTo>
                  <a:cubicBezTo>
                    <a:pt x="599789" y="16565"/>
                    <a:pt x="590245" y="11661"/>
                    <a:pt x="579911" y="9939"/>
                  </a:cubicBezTo>
                  <a:lnTo>
                    <a:pt x="520276" y="0"/>
                  </a:lnTo>
                  <a:cubicBezTo>
                    <a:pt x="394380" y="3313"/>
                    <a:pt x="268192" y="749"/>
                    <a:pt x="142589" y="9939"/>
                  </a:cubicBezTo>
                  <a:cubicBezTo>
                    <a:pt x="132242" y="10696"/>
                    <a:pt x="99828" y="40449"/>
                    <a:pt x="92893" y="49695"/>
                  </a:cubicBezTo>
                  <a:cubicBezTo>
                    <a:pt x="78559" y="68807"/>
                    <a:pt x="66389" y="89452"/>
                    <a:pt x="53137" y="109330"/>
                  </a:cubicBezTo>
                  <a:cubicBezTo>
                    <a:pt x="46511" y="119269"/>
                    <a:pt x="41706" y="130700"/>
                    <a:pt x="33259" y="139147"/>
                  </a:cubicBezTo>
                  <a:lnTo>
                    <a:pt x="13380" y="159026"/>
                  </a:lnTo>
                  <a:cubicBezTo>
                    <a:pt x="-6884" y="219818"/>
                    <a:pt x="-1862" y="191474"/>
                    <a:pt x="13380" y="298173"/>
                  </a:cubicBezTo>
                  <a:cubicBezTo>
                    <a:pt x="14862" y="308545"/>
                    <a:pt x="17033" y="319609"/>
                    <a:pt x="23319" y="327991"/>
                  </a:cubicBezTo>
                  <a:cubicBezTo>
                    <a:pt x="37375" y="346732"/>
                    <a:pt x="56450" y="361121"/>
                    <a:pt x="73015" y="377686"/>
                  </a:cubicBezTo>
                  <a:lnTo>
                    <a:pt x="92893" y="397565"/>
                  </a:lnTo>
                  <a:cubicBezTo>
                    <a:pt x="99519" y="404191"/>
                    <a:pt x="104975" y="412245"/>
                    <a:pt x="112772" y="417443"/>
                  </a:cubicBezTo>
                  <a:cubicBezTo>
                    <a:pt x="132650" y="430695"/>
                    <a:pt x="155512" y="440307"/>
                    <a:pt x="172406" y="457200"/>
                  </a:cubicBezTo>
                  <a:cubicBezTo>
                    <a:pt x="179032" y="463826"/>
                    <a:pt x="184250" y="472257"/>
                    <a:pt x="192285" y="477078"/>
                  </a:cubicBezTo>
                  <a:cubicBezTo>
                    <a:pt x="201269" y="482468"/>
                    <a:pt x="212731" y="482332"/>
                    <a:pt x="222102" y="487017"/>
                  </a:cubicBezTo>
                  <a:cubicBezTo>
                    <a:pt x="266621" y="509276"/>
                    <a:pt x="235338" y="506126"/>
                    <a:pt x="281737" y="516834"/>
                  </a:cubicBezTo>
                  <a:cubicBezTo>
                    <a:pt x="314658" y="524431"/>
                    <a:pt x="349075" y="526029"/>
                    <a:pt x="381128" y="536713"/>
                  </a:cubicBezTo>
                  <a:cubicBezTo>
                    <a:pt x="391067" y="540026"/>
                    <a:pt x="400673" y="544597"/>
                    <a:pt x="410946" y="546652"/>
                  </a:cubicBezTo>
                  <a:cubicBezTo>
                    <a:pt x="450468" y="554556"/>
                    <a:pt x="530215" y="566530"/>
                    <a:pt x="530215" y="566530"/>
                  </a:cubicBezTo>
                  <a:cubicBezTo>
                    <a:pt x="579911" y="563217"/>
                    <a:pt x="629743" y="561547"/>
                    <a:pt x="679302" y="556591"/>
                  </a:cubicBezTo>
                  <a:cubicBezTo>
                    <a:pt x="699593" y="554562"/>
                    <a:pt x="737579" y="545815"/>
                    <a:pt x="758815" y="536713"/>
                  </a:cubicBezTo>
                  <a:cubicBezTo>
                    <a:pt x="772434" y="530876"/>
                    <a:pt x="784953" y="522671"/>
                    <a:pt x="798572" y="516834"/>
                  </a:cubicBezTo>
                  <a:cubicBezTo>
                    <a:pt x="900965" y="472951"/>
                    <a:pt x="736257" y="552960"/>
                    <a:pt x="868146" y="487017"/>
                  </a:cubicBezTo>
                  <a:cubicBezTo>
                    <a:pt x="878085" y="477078"/>
                    <a:pt x="890166" y="468895"/>
                    <a:pt x="897963" y="457200"/>
                  </a:cubicBezTo>
                  <a:cubicBezTo>
                    <a:pt x="903774" y="448483"/>
                    <a:pt x="903217" y="436753"/>
                    <a:pt x="907902" y="427382"/>
                  </a:cubicBezTo>
                  <a:cubicBezTo>
                    <a:pt x="913244" y="416698"/>
                    <a:pt x="921154" y="407504"/>
                    <a:pt x="927780" y="397565"/>
                  </a:cubicBezTo>
                  <a:cubicBezTo>
                    <a:pt x="931093" y="384313"/>
                    <a:pt x="937719" y="371468"/>
                    <a:pt x="937719" y="357808"/>
                  </a:cubicBezTo>
                  <a:cubicBezTo>
                    <a:pt x="937719" y="314611"/>
                    <a:pt x="933138" y="271463"/>
                    <a:pt x="927780" y="228600"/>
                  </a:cubicBezTo>
                  <a:cubicBezTo>
                    <a:pt x="922824" y="188949"/>
                    <a:pt x="897544" y="178484"/>
                    <a:pt x="868146" y="149086"/>
                  </a:cubicBezTo>
                  <a:cubicBezTo>
                    <a:pt x="829322" y="110262"/>
                    <a:pt x="870055" y="145071"/>
                    <a:pt x="818450" y="119269"/>
                  </a:cubicBezTo>
                  <a:cubicBezTo>
                    <a:pt x="793372" y="106730"/>
                    <a:pt x="783663" y="82825"/>
                    <a:pt x="758815" y="69573"/>
                  </a:cubicBez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E95F8F8-29E2-45D9-A69C-4878398EB7AC}"/>
              </a:ext>
            </a:extLst>
          </p:cNvPr>
          <p:cNvSpPr/>
          <p:nvPr/>
        </p:nvSpPr>
        <p:spPr>
          <a:xfrm>
            <a:off x="6293125" y="3684614"/>
            <a:ext cx="5460116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тепла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появляющееся в объеме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время 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dt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00738DF6-0F62-4BB7-9395-256A6556DB3D}"/>
                  </a:ext>
                </a:extLst>
              </p:cNvPr>
              <p:cNvSpPr/>
              <p:nvPr/>
            </p:nvSpPr>
            <p:spPr>
              <a:xfrm>
                <a:off x="7667916" y="4523262"/>
                <a:ext cx="2710534" cy="52000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dQ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schemeClr val="tx1"/>
                    </a:solidFill>
                  </a:rPr>
                  <a:t>=</a:t>
                </a:r>
                <a:r>
                  <a:rPr lang="en-US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J</a:t>
                </a:r>
                <a:r>
                  <a:rPr lang="el-GR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∙</a:t>
                </a:r>
                <a:r>
                  <a:rPr lang="en-US" sz="2800" dirty="0" err="1">
                    <a:solidFill>
                      <a:schemeClr val="tx1"/>
                    </a:solidFill>
                    <a:latin typeface="Georgia" panose="02040502050405020303" pitchFamily="18" charset="0"/>
                  </a:rPr>
                  <a:t>dVdt</a:t>
                </a:r>
                <a:endParaRPr lang="ru-RU" sz="28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00738DF6-0F62-4BB7-9395-256A6556DB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7916" y="4523262"/>
                <a:ext cx="2710534" cy="520003"/>
              </a:xfrm>
              <a:prstGeom prst="rect">
                <a:avLst/>
              </a:prstGeom>
              <a:blipFill>
                <a:blip r:embed="rId9"/>
                <a:stretch>
                  <a:fillRect t="-13636" b="-27273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8136C2C3-0E40-42CA-ACEC-534316F3A652}"/>
                  </a:ext>
                </a:extLst>
              </p:cNvPr>
              <p:cNvSpPr/>
              <p:nvPr/>
            </p:nvSpPr>
            <p:spPr>
              <a:xfrm>
                <a:off x="7768118" y="5966739"/>
                <a:ext cx="2710534" cy="52000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dQ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schemeClr val="tx1"/>
                    </a:solidFill>
                  </a:rPr>
                  <a:t>=</a:t>
                </a:r>
                <a:r>
                  <a:rPr lang="ru-RU" sz="28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dQ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lang="en-US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+</a:t>
                </a:r>
                <a:r>
                  <a:rPr lang="ru-RU" sz="28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dQ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sub>
                    </m:sSub>
                  </m:oMath>
                </a14:m>
                <a:endParaRPr lang="ru-RU" sz="28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8136C2C3-0E40-42CA-ACEC-534316F3A6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8118" y="5966739"/>
                <a:ext cx="2710534" cy="520003"/>
              </a:xfrm>
              <a:prstGeom prst="rect">
                <a:avLst/>
              </a:prstGeom>
              <a:blipFill>
                <a:blip r:embed="rId10"/>
                <a:stretch>
                  <a:fillRect t="-12222" b="-25556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D5BD5F8E-58B6-4AE3-A70B-8F93DD1F4BFF}"/>
              </a:ext>
            </a:extLst>
          </p:cNvPr>
          <p:cNvSpPr/>
          <p:nvPr/>
        </p:nvSpPr>
        <p:spPr>
          <a:xfrm>
            <a:off x="6096000" y="5120861"/>
            <a:ext cx="4885678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 баланса тепла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343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F74E75-AB9A-446D-8A82-EA6C9984905C}"/>
              </a:ext>
            </a:extLst>
          </p:cNvPr>
          <p:cNvSpPr/>
          <p:nvPr/>
        </p:nvSpPr>
        <p:spPr>
          <a:xfrm>
            <a:off x="2604051" y="288235"/>
            <a:ext cx="7378148" cy="40315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уравнения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теплопроводности</a:t>
            </a: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BAE4BE37-2C1C-41B0-AC01-64E9A8091B1C}"/>
              </a:ext>
            </a:extLst>
          </p:cNvPr>
          <p:cNvGrpSpPr/>
          <p:nvPr/>
        </p:nvGrpSpPr>
        <p:grpSpPr>
          <a:xfrm>
            <a:off x="438759" y="489814"/>
            <a:ext cx="6547967" cy="5555879"/>
            <a:chOff x="624641" y="489813"/>
            <a:chExt cx="7068536" cy="6268325"/>
          </a:xfrm>
        </p:grpSpPr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92C316B9-B7A6-443E-93C4-083DA1D89664}"/>
                </a:ext>
              </a:extLst>
            </p:cNvPr>
            <p:cNvGrpSpPr/>
            <p:nvPr/>
          </p:nvGrpSpPr>
          <p:grpSpPr>
            <a:xfrm>
              <a:off x="624641" y="489813"/>
              <a:ext cx="7068536" cy="6268325"/>
              <a:chOff x="582012" y="489390"/>
              <a:chExt cx="7068536" cy="6268325"/>
            </a:xfrm>
          </p:grpSpPr>
          <p:pic>
            <p:nvPicPr>
              <p:cNvPr id="4" name="Рисунок 3">
                <a:extLst>
                  <a:ext uri="{FF2B5EF4-FFF2-40B4-BE49-F238E27FC236}">
                    <a16:creationId xmlns:a16="http://schemas.microsoft.com/office/drawing/2014/main" id="{73CA47FC-57ED-4E14-8D1A-F49E3A28E7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2012" y="489390"/>
                <a:ext cx="7068536" cy="6268325"/>
              </a:xfrm>
              <a:prstGeom prst="rect">
                <a:avLst/>
              </a:prstGeom>
            </p:spPr>
          </p:pic>
          <p:cxnSp>
            <p:nvCxnSpPr>
              <p:cNvPr id="12" name="Прямая со стрелкой 11">
                <a:extLst>
                  <a:ext uri="{FF2B5EF4-FFF2-40B4-BE49-F238E27FC236}">
                    <a16:creationId xmlns:a16="http://schemas.microsoft.com/office/drawing/2014/main" id="{191A3794-C154-40AD-89FF-1ACFBC2043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42667" y="1624191"/>
                <a:ext cx="655009" cy="859735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" name="Прямоугольник 5">
                    <a:extLst>
                      <a:ext uri="{FF2B5EF4-FFF2-40B4-BE49-F238E27FC236}">
                        <a16:creationId xmlns:a16="http://schemas.microsoft.com/office/drawing/2014/main" id="{AD8E9153-773E-4CB4-8E76-B6CD15F4E7D7}"/>
                      </a:ext>
                    </a:extLst>
                  </p:cNvPr>
                  <p:cNvSpPr/>
                  <p:nvPr/>
                </p:nvSpPr>
                <p:spPr>
                  <a:xfrm>
                    <a:off x="5359295" y="1104188"/>
                    <a:ext cx="378882" cy="520003"/>
                  </a:xfrm>
                  <a:prstGeom prst="rect">
                    <a:avLst/>
                  </a:prstGeom>
                  <a:solidFill>
                    <a:schemeClr val="accent1">
                      <a:alpha val="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oMath>
                      </m:oMathPara>
                    </a14:m>
                    <a:endParaRPr lang="ru-RU" sz="2800" b="1" dirty="0"/>
                  </a:p>
                </p:txBody>
              </p:sp>
            </mc:Choice>
            <mc:Fallback>
              <p:sp>
                <p:nvSpPr>
                  <p:cNvPr id="6" name="Прямоугольник 5">
                    <a:extLst>
                      <a:ext uri="{FF2B5EF4-FFF2-40B4-BE49-F238E27FC236}">
                        <a16:creationId xmlns:a16="http://schemas.microsoft.com/office/drawing/2014/main" id="{AD8E9153-773E-4CB4-8E76-B6CD15F4E7D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59295" y="1104188"/>
                    <a:ext cx="378882" cy="520003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9" name="Прямоугольник 8">
                    <a:extLst>
                      <a:ext uri="{FF2B5EF4-FFF2-40B4-BE49-F238E27FC236}">
                        <a16:creationId xmlns:a16="http://schemas.microsoft.com/office/drawing/2014/main" id="{52E22C98-76F9-412B-B397-3703B14A9167}"/>
                      </a:ext>
                    </a:extLst>
                  </p:cNvPr>
                  <p:cNvSpPr/>
                  <p:nvPr/>
                </p:nvSpPr>
                <p:spPr>
                  <a:xfrm>
                    <a:off x="4758723" y="2723027"/>
                    <a:ext cx="779463" cy="520003"/>
                  </a:xfrm>
                  <a:prstGeom prst="rect">
                    <a:avLst/>
                  </a:prstGeom>
                  <a:solidFill>
                    <a:schemeClr val="accent1">
                      <a:alpha val="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800" dirty="0"/>
                      <a:t>d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800" b="1" i="1" smtClean="0">
                            <a:latin typeface="Cambria Math" panose="02040503050406030204" pitchFamily="18" charset="0"/>
                          </a:rPr>
                          <m:t>σ</m:t>
                        </m:r>
                      </m:oMath>
                    </a14:m>
                    <a:endParaRPr lang="ru-RU" sz="2800" b="1" dirty="0"/>
                  </a:p>
                </p:txBody>
              </p:sp>
            </mc:Choice>
            <mc:Fallback>
              <p:sp>
                <p:nvSpPr>
                  <p:cNvPr id="9" name="Прямоугольник 8">
                    <a:extLst>
                      <a:ext uri="{FF2B5EF4-FFF2-40B4-BE49-F238E27FC236}">
                        <a16:creationId xmlns:a16="http://schemas.microsoft.com/office/drawing/2014/main" id="{52E22C98-76F9-412B-B397-3703B14A916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58723" y="2723027"/>
                    <a:ext cx="779463" cy="52000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8475" t="-19737" b="-42105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3" name="Прямоугольник 12">
                    <a:extLst>
                      <a:ext uri="{FF2B5EF4-FFF2-40B4-BE49-F238E27FC236}">
                        <a16:creationId xmlns:a16="http://schemas.microsoft.com/office/drawing/2014/main" id="{A4B837FF-C8A6-4FEC-BE73-D04B60E2EF15}"/>
                      </a:ext>
                    </a:extLst>
                  </p:cNvPr>
                  <p:cNvSpPr/>
                  <p:nvPr/>
                </p:nvSpPr>
                <p:spPr>
                  <a:xfrm>
                    <a:off x="2993546" y="3243030"/>
                    <a:ext cx="779463" cy="520003"/>
                  </a:xfrm>
                  <a:prstGeom prst="rect">
                    <a:avLst/>
                  </a:prstGeom>
                  <a:solidFill>
                    <a:schemeClr val="accent1">
                      <a:alpha val="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2800" dirty="0"/>
                      <a:t>d</a:t>
                    </a:r>
                    <a14:m>
                      <m:oMath xmlns:m="http://schemas.openxmlformats.org/officeDocument/2006/math"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oMath>
                    </a14:m>
                    <a:endParaRPr lang="ru-RU" sz="2800" b="1" dirty="0"/>
                  </a:p>
                </p:txBody>
              </p:sp>
            </mc:Choice>
            <mc:Fallback>
              <p:sp>
                <p:nvSpPr>
                  <p:cNvPr id="13" name="Прямоугольник 12">
                    <a:extLst>
                      <a:ext uri="{FF2B5EF4-FFF2-40B4-BE49-F238E27FC236}">
                        <a16:creationId xmlns:a16="http://schemas.microsoft.com/office/drawing/2014/main" id="{A4B837FF-C8A6-4FEC-BE73-D04B60E2EF1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93546" y="3243030"/>
                    <a:ext cx="779463" cy="52000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9244" t="-20000" b="-44000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6C007886-2CC8-497E-8AFE-AF68B8E00BBD}"/>
                </a:ext>
              </a:extLst>
            </p:cNvPr>
            <p:cNvSpPr/>
            <p:nvPr/>
          </p:nvSpPr>
          <p:spPr>
            <a:xfrm rot="1307058">
              <a:off x="4073808" y="2213085"/>
              <a:ext cx="937719" cy="566530"/>
            </a:xfrm>
            <a:custGeom>
              <a:avLst/>
              <a:gdLst>
                <a:gd name="connsiteX0" fmla="*/ 758815 w 937719"/>
                <a:gd name="connsiteY0" fmla="*/ 69573 h 566530"/>
                <a:gd name="connsiteX1" fmla="*/ 669363 w 937719"/>
                <a:gd name="connsiteY1" fmla="*/ 39756 h 566530"/>
                <a:gd name="connsiteX2" fmla="*/ 609728 w 937719"/>
                <a:gd name="connsiteY2" fmla="*/ 19878 h 566530"/>
                <a:gd name="connsiteX3" fmla="*/ 579911 w 937719"/>
                <a:gd name="connsiteY3" fmla="*/ 9939 h 566530"/>
                <a:gd name="connsiteX4" fmla="*/ 520276 w 937719"/>
                <a:gd name="connsiteY4" fmla="*/ 0 h 566530"/>
                <a:gd name="connsiteX5" fmla="*/ 142589 w 937719"/>
                <a:gd name="connsiteY5" fmla="*/ 9939 h 566530"/>
                <a:gd name="connsiteX6" fmla="*/ 92893 w 937719"/>
                <a:gd name="connsiteY6" fmla="*/ 49695 h 566530"/>
                <a:gd name="connsiteX7" fmla="*/ 53137 w 937719"/>
                <a:gd name="connsiteY7" fmla="*/ 109330 h 566530"/>
                <a:gd name="connsiteX8" fmla="*/ 33259 w 937719"/>
                <a:gd name="connsiteY8" fmla="*/ 139147 h 566530"/>
                <a:gd name="connsiteX9" fmla="*/ 13380 w 937719"/>
                <a:gd name="connsiteY9" fmla="*/ 159026 h 566530"/>
                <a:gd name="connsiteX10" fmla="*/ 13380 w 937719"/>
                <a:gd name="connsiteY10" fmla="*/ 298173 h 566530"/>
                <a:gd name="connsiteX11" fmla="*/ 23319 w 937719"/>
                <a:gd name="connsiteY11" fmla="*/ 327991 h 566530"/>
                <a:gd name="connsiteX12" fmla="*/ 73015 w 937719"/>
                <a:gd name="connsiteY12" fmla="*/ 377686 h 566530"/>
                <a:gd name="connsiteX13" fmla="*/ 92893 w 937719"/>
                <a:gd name="connsiteY13" fmla="*/ 397565 h 566530"/>
                <a:gd name="connsiteX14" fmla="*/ 112772 w 937719"/>
                <a:gd name="connsiteY14" fmla="*/ 417443 h 566530"/>
                <a:gd name="connsiteX15" fmla="*/ 172406 w 937719"/>
                <a:gd name="connsiteY15" fmla="*/ 457200 h 566530"/>
                <a:gd name="connsiteX16" fmla="*/ 192285 w 937719"/>
                <a:gd name="connsiteY16" fmla="*/ 477078 h 566530"/>
                <a:gd name="connsiteX17" fmla="*/ 222102 w 937719"/>
                <a:gd name="connsiteY17" fmla="*/ 487017 h 566530"/>
                <a:gd name="connsiteX18" fmla="*/ 281737 w 937719"/>
                <a:gd name="connsiteY18" fmla="*/ 516834 h 566530"/>
                <a:gd name="connsiteX19" fmla="*/ 381128 w 937719"/>
                <a:gd name="connsiteY19" fmla="*/ 536713 h 566530"/>
                <a:gd name="connsiteX20" fmla="*/ 410946 w 937719"/>
                <a:gd name="connsiteY20" fmla="*/ 546652 h 566530"/>
                <a:gd name="connsiteX21" fmla="*/ 530215 w 937719"/>
                <a:gd name="connsiteY21" fmla="*/ 566530 h 566530"/>
                <a:gd name="connsiteX22" fmla="*/ 679302 w 937719"/>
                <a:gd name="connsiteY22" fmla="*/ 556591 h 566530"/>
                <a:gd name="connsiteX23" fmla="*/ 758815 w 937719"/>
                <a:gd name="connsiteY23" fmla="*/ 536713 h 566530"/>
                <a:gd name="connsiteX24" fmla="*/ 798572 w 937719"/>
                <a:gd name="connsiteY24" fmla="*/ 516834 h 566530"/>
                <a:gd name="connsiteX25" fmla="*/ 868146 w 937719"/>
                <a:gd name="connsiteY25" fmla="*/ 487017 h 566530"/>
                <a:gd name="connsiteX26" fmla="*/ 897963 w 937719"/>
                <a:gd name="connsiteY26" fmla="*/ 457200 h 566530"/>
                <a:gd name="connsiteX27" fmla="*/ 907902 w 937719"/>
                <a:gd name="connsiteY27" fmla="*/ 427382 h 566530"/>
                <a:gd name="connsiteX28" fmla="*/ 927780 w 937719"/>
                <a:gd name="connsiteY28" fmla="*/ 397565 h 566530"/>
                <a:gd name="connsiteX29" fmla="*/ 937719 w 937719"/>
                <a:gd name="connsiteY29" fmla="*/ 357808 h 566530"/>
                <a:gd name="connsiteX30" fmla="*/ 927780 w 937719"/>
                <a:gd name="connsiteY30" fmla="*/ 228600 h 566530"/>
                <a:gd name="connsiteX31" fmla="*/ 868146 w 937719"/>
                <a:gd name="connsiteY31" fmla="*/ 149086 h 566530"/>
                <a:gd name="connsiteX32" fmla="*/ 818450 w 937719"/>
                <a:gd name="connsiteY32" fmla="*/ 119269 h 566530"/>
                <a:gd name="connsiteX33" fmla="*/ 758815 w 937719"/>
                <a:gd name="connsiteY33" fmla="*/ 69573 h 566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37719" h="566530">
                  <a:moveTo>
                    <a:pt x="758815" y="69573"/>
                  </a:moveTo>
                  <a:cubicBezTo>
                    <a:pt x="733967" y="56321"/>
                    <a:pt x="754960" y="65435"/>
                    <a:pt x="669363" y="39756"/>
                  </a:cubicBezTo>
                  <a:cubicBezTo>
                    <a:pt x="649293" y="33735"/>
                    <a:pt x="629606" y="26504"/>
                    <a:pt x="609728" y="19878"/>
                  </a:cubicBezTo>
                  <a:cubicBezTo>
                    <a:pt x="599789" y="16565"/>
                    <a:pt x="590245" y="11661"/>
                    <a:pt x="579911" y="9939"/>
                  </a:cubicBezTo>
                  <a:lnTo>
                    <a:pt x="520276" y="0"/>
                  </a:lnTo>
                  <a:cubicBezTo>
                    <a:pt x="394380" y="3313"/>
                    <a:pt x="268192" y="749"/>
                    <a:pt x="142589" y="9939"/>
                  </a:cubicBezTo>
                  <a:cubicBezTo>
                    <a:pt x="132242" y="10696"/>
                    <a:pt x="99828" y="40449"/>
                    <a:pt x="92893" y="49695"/>
                  </a:cubicBezTo>
                  <a:cubicBezTo>
                    <a:pt x="78559" y="68807"/>
                    <a:pt x="66389" y="89452"/>
                    <a:pt x="53137" y="109330"/>
                  </a:cubicBezTo>
                  <a:cubicBezTo>
                    <a:pt x="46511" y="119269"/>
                    <a:pt x="41706" y="130700"/>
                    <a:pt x="33259" y="139147"/>
                  </a:cubicBezTo>
                  <a:lnTo>
                    <a:pt x="13380" y="159026"/>
                  </a:lnTo>
                  <a:cubicBezTo>
                    <a:pt x="-6884" y="219818"/>
                    <a:pt x="-1862" y="191474"/>
                    <a:pt x="13380" y="298173"/>
                  </a:cubicBezTo>
                  <a:cubicBezTo>
                    <a:pt x="14862" y="308545"/>
                    <a:pt x="17033" y="319609"/>
                    <a:pt x="23319" y="327991"/>
                  </a:cubicBezTo>
                  <a:cubicBezTo>
                    <a:pt x="37375" y="346732"/>
                    <a:pt x="56450" y="361121"/>
                    <a:pt x="73015" y="377686"/>
                  </a:cubicBezTo>
                  <a:lnTo>
                    <a:pt x="92893" y="397565"/>
                  </a:lnTo>
                  <a:cubicBezTo>
                    <a:pt x="99519" y="404191"/>
                    <a:pt x="104975" y="412245"/>
                    <a:pt x="112772" y="417443"/>
                  </a:cubicBezTo>
                  <a:cubicBezTo>
                    <a:pt x="132650" y="430695"/>
                    <a:pt x="155512" y="440307"/>
                    <a:pt x="172406" y="457200"/>
                  </a:cubicBezTo>
                  <a:cubicBezTo>
                    <a:pt x="179032" y="463826"/>
                    <a:pt x="184250" y="472257"/>
                    <a:pt x="192285" y="477078"/>
                  </a:cubicBezTo>
                  <a:cubicBezTo>
                    <a:pt x="201269" y="482468"/>
                    <a:pt x="212731" y="482332"/>
                    <a:pt x="222102" y="487017"/>
                  </a:cubicBezTo>
                  <a:cubicBezTo>
                    <a:pt x="266621" y="509276"/>
                    <a:pt x="235338" y="506126"/>
                    <a:pt x="281737" y="516834"/>
                  </a:cubicBezTo>
                  <a:cubicBezTo>
                    <a:pt x="314658" y="524431"/>
                    <a:pt x="349075" y="526029"/>
                    <a:pt x="381128" y="536713"/>
                  </a:cubicBezTo>
                  <a:cubicBezTo>
                    <a:pt x="391067" y="540026"/>
                    <a:pt x="400673" y="544597"/>
                    <a:pt x="410946" y="546652"/>
                  </a:cubicBezTo>
                  <a:cubicBezTo>
                    <a:pt x="450468" y="554556"/>
                    <a:pt x="530215" y="566530"/>
                    <a:pt x="530215" y="566530"/>
                  </a:cubicBezTo>
                  <a:cubicBezTo>
                    <a:pt x="579911" y="563217"/>
                    <a:pt x="629743" y="561547"/>
                    <a:pt x="679302" y="556591"/>
                  </a:cubicBezTo>
                  <a:cubicBezTo>
                    <a:pt x="699593" y="554562"/>
                    <a:pt x="737579" y="545815"/>
                    <a:pt x="758815" y="536713"/>
                  </a:cubicBezTo>
                  <a:cubicBezTo>
                    <a:pt x="772434" y="530876"/>
                    <a:pt x="784953" y="522671"/>
                    <a:pt x="798572" y="516834"/>
                  </a:cubicBezTo>
                  <a:cubicBezTo>
                    <a:pt x="900965" y="472951"/>
                    <a:pt x="736257" y="552960"/>
                    <a:pt x="868146" y="487017"/>
                  </a:cubicBezTo>
                  <a:cubicBezTo>
                    <a:pt x="878085" y="477078"/>
                    <a:pt x="890166" y="468895"/>
                    <a:pt x="897963" y="457200"/>
                  </a:cubicBezTo>
                  <a:cubicBezTo>
                    <a:pt x="903774" y="448483"/>
                    <a:pt x="903217" y="436753"/>
                    <a:pt x="907902" y="427382"/>
                  </a:cubicBezTo>
                  <a:cubicBezTo>
                    <a:pt x="913244" y="416698"/>
                    <a:pt x="921154" y="407504"/>
                    <a:pt x="927780" y="397565"/>
                  </a:cubicBezTo>
                  <a:cubicBezTo>
                    <a:pt x="931093" y="384313"/>
                    <a:pt x="937719" y="371468"/>
                    <a:pt x="937719" y="357808"/>
                  </a:cubicBezTo>
                  <a:cubicBezTo>
                    <a:pt x="937719" y="314611"/>
                    <a:pt x="933138" y="271463"/>
                    <a:pt x="927780" y="228600"/>
                  </a:cubicBezTo>
                  <a:cubicBezTo>
                    <a:pt x="922824" y="188949"/>
                    <a:pt x="897544" y="178484"/>
                    <a:pt x="868146" y="149086"/>
                  </a:cubicBezTo>
                  <a:cubicBezTo>
                    <a:pt x="829322" y="110262"/>
                    <a:pt x="870055" y="145071"/>
                    <a:pt x="818450" y="119269"/>
                  </a:cubicBezTo>
                  <a:cubicBezTo>
                    <a:pt x="793372" y="106730"/>
                    <a:pt x="783663" y="82825"/>
                    <a:pt x="758815" y="69573"/>
                  </a:cubicBez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491B6386-1093-4D3A-B4E0-D3ACB8B4FEB2}"/>
                  </a:ext>
                </a:extLst>
              </p:cNvPr>
              <p:cNvSpPr/>
              <p:nvPr/>
            </p:nvSpPr>
            <p:spPr>
              <a:xfrm>
                <a:off x="6629874" y="1428811"/>
                <a:ext cx="4643882" cy="1197564"/>
              </a:xfrm>
              <a:prstGeom prst="rect">
                <a:avLst/>
              </a:prstGeom>
              <a:solidFill>
                <a:schemeClr val="bg1"/>
              </a:solidFill>
              <a:ln w="222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ru-RU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el-GR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ρ</m:t>
                        </m:r>
                        <m:r>
                          <m:rPr>
                            <m:nor/>
                          </m:rPr>
                          <a:rPr lang="el-GR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el-GR" sz="28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28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8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r>
                              <a:rPr lang="el-GR" sz="28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8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dV</m:t>
                        </m:r>
                      </m:e>
                    </m:nary>
                  </m:oMath>
                </a14:m>
                <a:r>
                  <a:rPr lang="en-US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=</a:t>
                </a:r>
                <a:r>
                  <a:rPr lang="ru-RU" sz="28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ru-RU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f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2800" b="0" i="0" dirty="0" smtClean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l-GR" sz="2800" b="0" i="1" dirty="0" smtClean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σ</m:t>
                        </m:r>
                      </m:e>
                    </m:nary>
                  </m:oMath>
                </a14:m>
                <a:r>
                  <a:rPr lang="en-US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+</a:t>
                </a:r>
                <a14:m>
                  <m:oMath xmlns:m="http://schemas.openxmlformats.org/officeDocument/2006/math"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sz="2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l-GR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∙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dV</m:t>
                        </m:r>
                      </m:e>
                    </m:nary>
                  </m:oMath>
                </a14:m>
                <a:endParaRPr lang="ru-RU" sz="28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491B6386-1093-4D3A-B4E0-D3ACB8B4FE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874" y="1428811"/>
                <a:ext cx="4643882" cy="1197564"/>
              </a:xfrm>
              <a:prstGeom prst="rect">
                <a:avLst/>
              </a:prstGeom>
              <a:blipFill>
                <a:blip r:embed="rId7"/>
                <a:stretch>
                  <a:fillRect b="-8458"/>
                </a:stretch>
              </a:blipFill>
              <a:ln w="22225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24393DA-875E-44C9-BC4F-3C645CAF8808}"/>
              </a:ext>
            </a:extLst>
          </p:cNvPr>
          <p:cNvSpPr/>
          <p:nvPr/>
        </p:nvSpPr>
        <p:spPr>
          <a:xfrm>
            <a:off x="6293125" y="916073"/>
            <a:ext cx="4885678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 баланса тепла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0424929F-4D61-4877-8AEC-E1DE842FB65B}"/>
                  </a:ext>
                </a:extLst>
              </p:cNvPr>
              <p:cNvSpPr/>
              <p:nvPr/>
            </p:nvSpPr>
            <p:spPr>
              <a:xfrm>
                <a:off x="6211957" y="3329171"/>
                <a:ext cx="5237921" cy="89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800" b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ru-RU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f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d</m:t>
                        </m:r>
                        <m:r>
                          <m:rPr>
                            <m:sty m:val="p"/>
                          </m:rPr>
                          <a:rPr lang="el-GR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</m:nary>
                  </m:oMath>
                </a14:m>
                <a:r>
                  <a:rPr lang="en-US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=</a:t>
                </a:r>
                <a14:m>
                  <m:oMath xmlns:m="http://schemas.openxmlformats.org/officeDocument/2006/math"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en-US" sz="2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sty m:val="p"/>
                          </m:rPr>
                          <a:rPr lang="en-US" sz="28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div</m:t>
                        </m:r>
                        <m:d>
                          <m:dPr>
                            <m:ctrlPr>
                              <a:rPr lang="en-US" sz="28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sz="28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𝛁</m:t>
                            </m:r>
                            <m:r>
                              <a:rPr lang="en-US" sz="28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</m:d>
                        <m:r>
                          <a:rPr lang="en-US" sz="2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𝒅𝑽</m:t>
                        </m:r>
                      </m:e>
                    </m:nary>
                  </m:oMath>
                </a14:m>
                <a:endParaRPr lang="ru-RU" sz="28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0424929F-4D61-4877-8AEC-E1DE842FB6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57" y="3329171"/>
                <a:ext cx="5237921" cy="89833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270D3B68-690A-42FD-93A7-6DF8AEDA58AE}"/>
              </a:ext>
            </a:extLst>
          </p:cNvPr>
          <p:cNvSpPr/>
          <p:nvPr/>
        </p:nvSpPr>
        <p:spPr>
          <a:xfrm>
            <a:off x="6388078" y="2671159"/>
            <a:ext cx="4885678" cy="5965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Остроградского-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Гауса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CCDCD026-76F7-4ADF-A856-AF4B10DC5C9A}"/>
                  </a:ext>
                </a:extLst>
              </p:cNvPr>
              <p:cNvSpPr/>
              <p:nvPr/>
            </p:nvSpPr>
            <p:spPr>
              <a:xfrm>
                <a:off x="6211956" y="4365821"/>
                <a:ext cx="5237922" cy="89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nary>
                      <m:naryPr>
                        <m:chr m:val="∮"/>
                        <m:limLoc m:val="undOvr"/>
                        <m:subHide m:val="on"/>
                        <m:supHide m:val="on"/>
                        <m:ctrlPr>
                          <a:rPr lang="ru-RU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d>
                          <m:dPr>
                            <m:ctrlPr>
                              <a:rPr lang="ru-RU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2800" dirty="0">
                                <a:solidFill>
                                  <a:schemeClr val="tx1"/>
                                </a:solidFill>
                                <a:latin typeface="Georgia" panose="02040502050405020303" pitchFamily="18" charset="0"/>
                              </a:rPr>
                              <m:t>c</m:t>
                            </m:r>
                            <m:r>
                              <m:rPr>
                                <m:nor/>
                              </m:rPr>
                              <a:rPr lang="el-GR" sz="2800" dirty="0">
                                <a:solidFill>
                                  <a:schemeClr val="tx1"/>
                                </a:solidFill>
                                <a:latin typeface="Georgia" panose="02040502050405020303" pitchFamily="18" charset="0"/>
                              </a:rPr>
                              <m:t>ρ</m:t>
                            </m:r>
                            <m:r>
                              <m:rPr>
                                <m:nor/>
                              </m:rPr>
                              <a:rPr lang="el-GR" sz="2800" dirty="0">
                                <a:solidFill>
                                  <a:schemeClr val="tx1"/>
                                </a:solidFill>
                                <a:latin typeface="Georgia" panose="02040502050405020303" pitchFamily="18" charset="0"/>
                              </a:rPr>
                              <m:t>∙</m:t>
                            </m:r>
                            <m:f>
                              <m:fPr>
                                <m:ctrlPr>
                                  <a:rPr lang="el-GR" sz="28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sz="28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en-US" sz="28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r>
                                  <a:rPr lang="el-GR" sz="28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en-US" sz="28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  <m:r>
                              <a:rPr lang="ru-RU" sz="28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sz="2800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div</m:t>
                            </m:r>
                            <m:d>
                              <m:dPr>
                                <m:ctrlPr>
                                  <a:rPr lang="en-US" sz="28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28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𝛁</m:t>
                                </m:r>
                                <m:r>
                                  <a:rPr lang="en-US" sz="28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</m:d>
                            <m:r>
                              <a:rPr lang="ru-RU" sz="28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𝑱</m:t>
                            </m:r>
                          </m:e>
                        </m:d>
                        <m:r>
                          <m:rPr>
                            <m:nor/>
                          </m:rPr>
                          <a:rPr lang="en-US" sz="2800" dirty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</a:rPr>
                          <m:t>dV</m:t>
                        </m:r>
                      </m:e>
                    </m:nary>
                  </m:oMath>
                </a14:m>
                <a:r>
                  <a:rPr lang="en-US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=</a:t>
                </a:r>
                <a:r>
                  <a:rPr lang="en-US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0</a:t>
                </a:r>
                <a:endParaRPr lang="ru-RU" sz="28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CCDCD026-76F7-4ADF-A856-AF4B10DC5C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56" y="4365821"/>
                <a:ext cx="5237922" cy="898333"/>
              </a:xfrm>
              <a:prstGeom prst="rect">
                <a:avLst/>
              </a:prstGeom>
              <a:blipFill>
                <a:blip r:embed="rId9"/>
                <a:stretch>
                  <a:fillRect r="-232"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4B8F632B-28D9-4509-B989-B9D63E751319}"/>
                  </a:ext>
                </a:extLst>
              </p:cNvPr>
              <p:cNvSpPr/>
              <p:nvPr/>
            </p:nvSpPr>
            <p:spPr>
              <a:xfrm>
                <a:off x="6211956" y="5469853"/>
                <a:ext cx="5237921" cy="89833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80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l-GR" sz="280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rPr>
                      <m:t>ρ</m:t>
                    </m:r>
                    <m:r>
                      <m:rPr>
                        <m:nor/>
                      </m:rPr>
                      <a:rPr lang="el-GR" sz="280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rPr>
                      <m:t>∙</m:t>
                    </m:r>
                    <m:f>
                      <m:fPr>
                        <m:ctrlPr>
                          <a:rPr lang="el-GR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l-GR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8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ru-RU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div</m:t>
                    </m:r>
                    <m:d>
                      <m:dPr>
                        <m:ctrlPr>
                          <a:rPr lang="en-U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  <m:r>
                          <a:rPr lang="en-US" sz="2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</m:d>
                    <m:r>
                      <a:rPr lang="ru-RU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  <m:r>
                      <a:rPr lang="en-US" sz="2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=</a:t>
                </a:r>
                <a:r>
                  <a:rPr lang="en-US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0</a:t>
                </a:r>
                <a:endParaRPr lang="ru-RU" sz="28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4B8F632B-28D9-4509-B989-B9D63E7513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56" y="5469853"/>
                <a:ext cx="5237921" cy="89833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8468833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964</TotalTime>
  <Words>422</Words>
  <Application>Microsoft Office PowerPoint</Application>
  <PresentationFormat>Широкоэкранный</PresentationFormat>
  <Paragraphs>76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9" baseType="lpstr">
      <vt:lpstr>Calibri</vt:lpstr>
      <vt:lpstr>Calibri Light</vt:lpstr>
      <vt:lpstr>Cambria Math</vt:lpstr>
      <vt:lpstr>Georgia</vt:lpstr>
      <vt:lpstr>Times New Roman</vt:lpstr>
      <vt:lpstr>Tw Cen MT</vt:lpstr>
      <vt:lpstr>Tw Cen MT Condensed</vt:lpstr>
      <vt:lpstr>Wingdings 2</vt:lpstr>
      <vt:lpstr>Wingdings 3</vt:lpstr>
      <vt:lpstr>HDOfficeLightV0</vt:lpstr>
      <vt:lpstr>1_HDOfficeLightV0</vt:lpstr>
      <vt:lpstr>Интеграл</vt:lpstr>
      <vt:lpstr>Equation</vt:lpstr>
      <vt:lpstr>MathType 6.0 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Журавлев</dc:creator>
  <cp:lastModifiedBy>Виктор Журавлев</cp:lastModifiedBy>
  <cp:revision>76</cp:revision>
  <dcterms:created xsi:type="dcterms:W3CDTF">2019-02-13T11:00:22Z</dcterms:created>
  <dcterms:modified xsi:type="dcterms:W3CDTF">2019-04-11T09:06:35Z</dcterms:modified>
</cp:coreProperties>
</file>